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83" r:id="rId3"/>
    <p:sldMasterId id="214748368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797675" cy="9926625"/>
  <p:embeddedFontLst>
    <p:embeddedFont>
      <p:font typeface="Roboto Thin"/>
      <p:regular r:id="rId11"/>
      <p:bold r:id="rId12"/>
      <p:italic r:id="rId13"/>
      <p:boldItalic r:id="rId14"/>
    </p:embeddedFont>
    <p:embeddedFont>
      <p:font typeface="Roboto"/>
      <p:regular r:id="rId15"/>
      <p:bold r:id="rId16"/>
      <p:italic r:id="rId17"/>
      <p:boldItalic r:id="rId18"/>
    </p:embeddedFont>
    <p:embeddedFont>
      <p:font typeface="Roboto Light"/>
      <p:regular r:id="rId19"/>
      <p:bold r:id="rId20"/>
      <p:italic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Light-bold.fntdata"/><Relationship Id="rId11" Type="http://schemas.openxmlformats.org/officeDocument/2006/relationships/font" Target="fonts/RobotoThin-regular.fntdata"/><Relationship Id="rId22" Type="http://schemas.openxmlformats.org/officeDocument/2006/relationships/font" Target="fonts/RobotoLight-boldItalic.fntdata"/><Relationship Id="rId10" Type="http://schemas.openxmlformats.org/officeDocument/2006/relationships/slide" Target="slides/slide5.xml"/><Relationship Id="rId21" Type="http://schemas.openxmlformats.org/officeDocument/2006/relationships/font" Target="fonts/RobotoLight-italic.fntdata"/><Relationship Id="rId13" Type="http://schemas.openxmlformats.org/officeDocument/2006/relationships/font" Target="fonts/RobotoThin-italic.fntdata"/><Relationship Id="rId12" Type="http://schemas.openxmlformats.org/officeDocument/2006/relationships/font" Target="fonts/RobotoThin-bold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" Target="slides/slide4.xml"/><Relationship Id="rId15" Type="http://schemas.openxmlformats.org/officeDocument/2006/relationships/font" Target="fonts/Roboto-regular.fntdata"/><Relationship Id="rId14" Type="http://schemas.openxmlformats.org/officeDocument/2006/relationships/font" Target="fonts/RobotoThin-boldItalic.fntdata"/><Relationship Id="rId17" Type="http://schemas.openxmlformats.org/officeDocument/2006/relationships/font" Target="fonts/Roboto-italic.fntdata"/><Relationship Id="rId16" Type="http://schemas.openxmlformats.org/officeDocument/2006/relationships/font" Target="fonts/Roboto-bold.fntdata"/><Relationship Id="rId5" Type="http://schemas.openxmlformats.org/officeDocument/2006/relationships/notesMaster" Target="notesMasters/notesMaster1.xml"/><Relationship Id="rId19" Type="http://schemas.openxmlformats.org/officeDocument/2006/relationships/font" Target="fonts/RobotoLight-regular.fntdata"/><Relationship Id="rId6" Type="http://schemas.openxmlformats.org/officeDocument/2006/relationships/slide" Target="slides/slide1.xml"/><Relationship Id="rId18" Type="http://schemas.openxmlformats.org/officeDocument/2006/relationships/font" Target="fonts/Roboto-boldItalic.fntdata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50443" y="0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90475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GB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://libtraining.caplin.com/docs/sljs/interactive/#tutorial/connection" TargetMode="External"/><Relationship Id="rId3" Type="http://schemas.openxmlformats.org/officeDocument/2006/relationships/hyperlink" Target="http://libtraining.caplin.com/docs/sljs/interactive/#tutorial/connection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27aaf9fe5f_0_0:notes"/>
          <p:cNvSpPr/>
          <p:nvPr>
            <p:ph idx="2" type="sldImg"/>
          </p:nvPr>
        </p:nvSpPr>
        <p:spPr>
          <a:xfrm>
            <a:off x="377955" y="744497"/>
            <a:ext cx="6042300" cy="37224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27aaf9fe5f_0_0:notes"/>
          <p:cNvSpPr txBox="1"/>
          <p:nvPr>
            <p:ph idx="1" type="body"/>
          </p:nvPr>
        </p:nvSpPr>
        <p:spPr>
          <a:xfrm>
            <a:off x="679768" y="4715147"/>
            <a:ext cx="5438100" cy="4467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Google Shape;205;g27aaf9fe5f_0_121:notes"/>
          <p:cNvSpPr/>
          <p:nvPr>
            <p:ph idx="2" type="sldImg"/>
          </p:nvPr>
        </p:nvSpPr>
        <p:spPr>
          <a:xfrm>
            <a:off x="90475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6" name="Google Shape;206;g27aaf9fe5f_0_12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How is data transferred across the web in real-time?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We use the Javascript StreamLink library internally to provide the status page and a Liberator explorer.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StreamLink was redesigned last year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it’s easier to use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you have the same API on all devices 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Java, JS, .Net, Android, iOS, C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</a:pPr>
            <a:r>
              <a:rPr lang="en-GB"/>
              <a:t>so a  connection always looks like this – with minor syntactical differences of course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7" name="Google Shape;207;g27aaf9fe5f_0_12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27aaf9fe5f_0_131:notes"/>
          <p:cNvSpPr/>
          <p:nvPr>
            <p:ph idx="2" type="sldImg"/>
          </p:nvPr>
        </p:nvSpPr>
        <p:spPr>
          <a:xfrm>
            <a:off x="90475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27aaf9fe5f_0_131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Because our product is mature StreamLink implements loads of ways of communicating to the Liberator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This is the progression of real-time web connectivity: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Websocket is of course the most recent and preferred means - although there are some problems with proxys which is common in corporate networks (problem for us)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But you can fallback on: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HTTP Streaming – a continuous connection to the server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Polling - asking for data periodically – lowest quality way of getting data and not strictly real time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TCP sockets – single socket connection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Take a look at the network tab on your status page. You should be able to see something like ws://localhost:18080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Can also take a look at the SL Interactive docs on: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u="sng">
                <a:solidFill>
                  <a:srgbClr val="54B0CB"/>
                </a:solidFill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localhost/docs/sljs/interactive/#tutorial/connection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Or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 u="sng">
                <a:solidFill>
                  <a:srgbClr val="54B0CB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http://libtraining.caplin.com/docs/sljs/interactive/#tutorial/connection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27aaf9fe5f_0_131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27aaf9fe5f_0_149:notes"/>
          <p:cNvSpPr/>
          <p:nvPr>
            <p:ph idx="2" type="sldImg"/>
          </p:nvPr>
        </p:nvSpPr>
        <p:spPr>
          <a:xfrm>
            <a:off x="90475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27aaf9fe5f_0_149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StreamLink automatically deals with failover.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All you need to do is give it a list of servers and if one fails it will fallback onto another.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No need to write a lot of code to ensure a consistent connection.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Also falls back on other connection types if it not able to establish a connection eg. ws-&gt;streaming.</a:t>
            </a:r>
            <a:endParaRPr/>
          </a:p>
          <a:p>
            <a:pPr indent="-171450" lvl="1" marL="6286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Just need to connection with custom uri scheme: rttp</a:t>
            </a:r>
            <a:endParaRPr/>
          </a:p>
          <a:p>
            <a:pPr indent="-171450" lvl="0" marL="17145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Char char="-"/>
            </a:pPr>
            <a:r>
              <a:rPr lang="en-GB"/>
              <a:t>All subscriptions are maintained so failover is transparent</a:t>
            </a:r>
            <a:endParaRPr/>
          </a:p>
        </p:txBody>
      </p:sp>
      <p:sp>
        <p:nvSpPr>
          <p:cNvPr id="235" name="Google Shape;235;g27aaf9fe5f_0_149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g27aaf9fe5f_0_182:notes"/>
          <p:cNvSpPr/>
          <p:nvPr>
            <p:ph idx="2" type="sldImg"/>
          </p:nvPr>
        </p:nvSpPr>
        <p:spPr>
          <a:xfrm>
            <a:off x="90475" y="744538"/>
            <a:ext cx="6616800" cy="37227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8" name="Google Shape;268;g27aaf9fe5f_0_182:notes"/>
          <p:cNvSpPr txBox="1"/>
          <p:nvPr>
            <p:ph idx="1" type="body"/>
          </p:nvPr>
        </p:nvSpPr>
        <p:spPr>
          <a:xfrm>
            <a:off x="679768" y="4715153"/>
            <a:ext cx="5438100" cy="4467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This is a typical scenario of a deployment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Client code can be configured to choose its liberator depending where it is geographically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There are Failover liberator which the client can be configured to connect to if the one goes down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en-GB"/>
              <a:t>There is also load balancing between which Liberator is chosen (not sure how)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g27aaf9fe5f_0_182:notes"/>
          <p:cNvSpPr txBox="1"/>
          <p:nvPr>
            <p:ph idx="12" type="sldNum"/>
          </p:nvPr>
        </p:nvSpPr>
        <p:spPr>
          <a:xfrm>
            <a:off x="3850443" y="9428583"/>
            <a:ext cx="2945700" cy="496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png"/><Relationship Id="rId3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1.jpg"/><Relationship Id="rId3" Type="http://schemas.openxmlformats.org/officeDocument/2006/relationships/image" Target="../media/image14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8.png"/><Relationship Id="rId3" Type="http://schemas.openxmlformats.org/officeDocument/2006/relationships/image" Target="../media/image14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4.jpg"/><Relationship Id="rId3" Type="http://schemas.openxmlformats.org/officeDocument/2006/relationships/image" Target="../media/image1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6.jpg"/><Relationship Id="rId3" Type="http://schemas.openxmlformats.org/officeDocument/2006/relationships/image" Target="../media/image21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<Relationships xmlns="http://schemas.openxmlformats.org/package/2006/relationships"><Relationship Id="rId20" Type="http://schemas.openxmlformats.org/officeDocument/2006/relationships/image" Target="../media/image40.png"/><Relationship Id="rId11" Type="http://schemas.openxmlformats.org/officeDocument/2006/relationships/image" Target="../media/image25.png"/><Relationship Id="rId22" Type="http://schemas.openxmlformats.org/officeDocument/2006/relationships/image" Target="../media/image39.png"/><Relationship Id="rId10" Type="http://schemas.openxmlformats.org/officeDocument/2006/relationships/image" Target="../media/image27.png"/><Relationship Id="rId21" Type="http://schemas.openxmlformats.org/officeDocument/2006/relationships/image" Target="../media/image37.png"/><Relationship Id="rId13" Type="http://schemas.openxmlformats.org/officeDocument/2006/relationships/image" Target="../media/image29.png"/><Relationship Id="rId12" Type="http://schemas.openxmlformats.org/officeDocument/2006/relationships/image" Target="../media/image23.png"/><Relationship Id="rId23" Type="http://schemas.openxmlformats.org/officeDocument/2006/relationships/image" Target="../media/image51.png"/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9.png"/><Relationship Id="rId3" Type="http://schemas.openxmlformats.org/officeDocument/2006/relationships/image" Target="../media/image16.png"/><Relationship Id="rId4" Type="http://schemas.openxmlformats.org/officeDocument/2006/relationships/image" Target="../media/image17.png"/><Relationship Id="rId9" Type="http://schemas.openxmlformats.org/officeDocument/2006/relationships/image" Target="../media/image24.png"/><Relationship Id="rId15" Type="http://schemas.openxmlformats.org/officeDocument/2006/relationships/image" Target="../media/image26.png"/><Relationship Id="rId14" Type="http://schemas.openxmlformats.org/officeDocument/2006/relationships/image" Target="../media/image28.png"/><Relationship Id="rId17" Type="http://schemas.openxmlformats.org/officeDocument/2006/relationships/image" Target="../media/image35.png"/><Relationship Id="rId16" Type="http://schemas.openxmlformats.org/officeDocument/2006/relationships/image" Target="../media/image30.png"/><Relationship Id="rId5" Type="http://schemas.openxmlformats.org/officeDocument/2006/relationships/image" Target="../media/image33.png"/><Relationship Id="rId19" Type="http://schemas.openxmlformats.org/officeDocument/2006/relationships/image" Target="../media/image36.png"/><Relationship Id="rId6" Type="http://schemas.openxmlformats.org/officeDocument/2006/relationships/image" Target="../media/image20.png"/><Relationship Id="rId18" Type="http://schemas.openxmlformats.org/officeDocument/2006/relationships/image" Target="../media/image32.png"/><Relationship Id="rId7" Type="http://schemas.openxmlformats.org/officeDocument/2006/relationships/image" Target="../media/image22.png"/><Relationship Id="rId8" Type="http://schemas.openxmlformats.org/officeDocument/2006/relationships/image" Target="../media/image38.png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latform Title">
  <p:cSld name="Caplin Platform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" name="Google Shape;16;p2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17" name="Google Shape;1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lt1"/>
        </a:solidFill>
      </p:bgPr>
    </p:bg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2"/>
          <p:cNvSpPr txBox="1"/>
          <p:nvPr>
            <p:ph type="title"/>
          </p:nvPr>
        </p:nvSpPr>
        <p:spPr>
          <a:xfrm>
            <a:off x="457204" y="204787"/>
            <a:ext cx="3008400" cy="871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8" name="Google Shape;58;p12"/>
          <p:cNvSpPr txBox="1"/>
          <p:nvPr>
            <p:ph idx="1" type="body"/>
          </p:nvPr>
        </p:nvSpPr>
        <p:spPr>
          <a:xfrm>
            <a:off x="3575050" y="204790"/>
            <a:ext cx="5111700" cy="438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2"/>
          <p:cNvSpPr txBox="1"/>
          <p:nvPr>
            <p:ph idx="2" type="body"/>
          </p:nvPr>
        </p:nvSpPr>
        <p:spPr>
          <a:xfrm>
            <a:off x="457204" y="1076327"/>
            <a:ext cx="3008400" cy="35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2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3"/>
          <p:cNvSpPr txBox="1"/>
          <p:nvPr>
            <p:ph type="title"/>
          </p:nvPr>
        </p:nvSpPr>
        <p:spPr>
          <a:xfrm>
            <a:off x="1792288" y="3600451"/>
            <a:ext cx="5486400" cy="425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Arial"/>
              <a:buNone/>
              <a:defRPr b="1" i="0" sz="20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3" name="Google Shape;63;p13"/>
          <p:cNvSpPr/>
          <p:nvPr>
            <p:ph idx="2" type="pic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3"/>
          <p:cNvSpPr txBox="1"/>
          <p:nvPr>
            <p:ph idx="1" type="body"/>
          </p:nvPr>
        </p:nvSpPr>
        <p:spPr>
          <a:xfrm>
            <a:off x="1792288" y="4025504"/>
            <a:ext cx="5486400" cy="60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28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4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5" name="Google Shape;65;p1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Direct Title">
  <p:cSld name="Caplin Direct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68" name="Google Shape;68;p1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integration Suite Title">
  <p:cSld name="Caplin integration Suite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5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3" name="Google Shape;73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Prof Services Title">
  <p:cSld name="Caplin Prof Services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6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pic>
        <p:nvPicPr>
          <p:cNvPr id="77" name="Google Shape;7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lin Trader Title">
  <p:cSld name="Caplin Trader 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7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80" name="Google Shape;8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7"/>
          <p:cNvSpPr txBox="1"/>
          <p:nvPr>
            <p:ph type="ctrTitle"/>
          </p:nvPr>
        </p:nvSpPr>
        <p:spPr>
          <a:xfrm>
            <a:off x="416560" y="853601"/>
            <a:ext cx="83415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.jpg" id="90" name="Google Shape;90;p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9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2" name="Google Shape;92;p19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93" name="Google Shape;93;p19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94" name="Google Shape;94;p19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95" name="Google Shape;95;p19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">
  <p:cSld name="TITLE_1"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1.png" id="97" name="Google Shape;97;p20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99" name="Google Shape;99;p20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0" name="Google Shape;100;p20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1" name="Google Shape;101;p20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2" name="Google Shape;102;p20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1 1">
  <p:cSld name="TITLE_1_1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G Image 2.png" id="104" name="Google Shape;104;p21"/>
          <p:cNvPicPr preferRelativeResize="0"/>
          <p:nvPr/>
        </p:nvPicPr>
        <p:blipFill rotWithShape="1">
          <a:blip r:embed="rId2">
            <a:alphaModFix/>
          </a:blip>
          <a:srcRect b="0" l="9" r="9" t="0"/>
          <a:stretch/>
        </p:blipFill>
        <p:spPr>
          <a:xfrm>
            <a:off x="714" y="0"/>
            <a:ext cx="9142568" cy="5143499"/>
          </a:xfrm>
          <a:prstGeom prst="rect">
            <a:avLst/>
          </a:prstGeom>
          <a:noFill/>
          <a:ln>
            <a:noFill/>
          </a:ln>
        </p:spPr>
      </p:pic>
      <p:sp>
        <p:nvSpPr>
          <p:cNvPr id="105" name="Google Shape;105;p21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Font typeface="Roboto Thin"/>
              <a:buNone/>
              <a:defRPr sz="36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00"/>
              <a:buNone/>
              <a:defRPr sz="36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06" name="Google Shape;106;p21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Roboto Thin"/>
              <a:buNone/>
              <a:defRPr sz="22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cxnSp>
        <p:nvCxnSpPr>
          <p:cNvPr id="107" name="Google Shape;107;p21"/>
          <p:cNvCxnSpPr/>
          <p:nvPr/>
        </p:nvCxnSpPr>
        <p:spPr>
          <a:xfrm>
            <a:off x="4387650" y="2754500"/>
            <a:ext cx="368700" cy="0"/>
          </a:xfrm>
          <a:prstGeom prst="straightConnector1">
            <a:avLst/>
          </a:prstGeom>
          <a:noFill/>
          <a:ln cap="flat" cmpd="sng" w="9525">
            <a:solidFill>
              <a:srgbClr val="FFFFFF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21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3.png" id="109" name="Google Shape;109;p21"/>
          <p:cNvPicPr preferRelativeResize="0"/>
          <p:nvPr/>
        </p:nvPicPr>
        <p:blipFill rotWithShape="1">
          <a:blip r:embed="rId3">
            <a:alphaModFix/>
          </a:blip>
          <a:srcRect b="0" l="0" r="0" t="9"/>
          <a:stretch/>
        </p:blipFill>
        <p:spPr>
          <a:xfrm>
            <a:off x="4038787" y="612550"/>
            <a:ext cx="1066427" cy="16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0" name="Google Shape;20;p3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marR="0" rtl="0" algn="l">
              <a:spcBef>
                <a:spcPts val="56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Char char="▶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81000" lvl="1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1" name="Google Shape;21;p3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2.jpg" id="111" name="Google Shape;111;p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2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400"/>
              <a:buFont typeface="Roboto Thin"/>
              <a:buNone/>
              <a:defRPr sz="24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13" name="Google Shape;113;p22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999999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999999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114" name="Google Shape;11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3.jpg" id="116" name="Google Shape;116;p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4310"/>
          </a:xfrm>
          <a:prstGeom prst="rect">
            <a:avLst/>
          </a:prstGeom>
          <a:noFill/>
          <a:ln>
            <a:noFill/>
          </a:ln>
        </p:spPr>
      </p:pic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Roboto Thin"/>
              <a:buNone/>
              <a:defRPr sz="2400">
                <a:solidFill>
                  <a:srgbClr val="FFFFFF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None/>
              <a:defRPr sz="24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118" name="Google Shape;118;p23"/>
          <p:cNvSpPr txBox="1"/>
          <p:nvPr/>
        </p:nvSpPr>
        <p:spPr>
          <a:xfrm>
            <a:off x="3640047" y="4797397"/>
            <a:ext cx="1863900" cy="21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| Confidential</a:t>
            </a:r>
            <a:endParaRPr sz="7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4.png" id="119" name="Google Shape;119;p23"/>
          <p:cNvPicPr preferRelativeResize="0"/>
          <p:nvPr/>
        </p:nvPicPr>
        <p:blipFill rotWithShape="1">
          <a:blip r:embed="rId3">
            <a:alphaModFix/>
          </a:blip>
          <a:srcRect b="10" l="0" r="0" t="0"/>
          <a:stretch/>
        </p:blipFill>
        <p:spPr>
          <a:xfrm>
            <a:off x="8281475" y="4871950"/>
            <a:ext cx="710126" cy="108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4"/>
          <p:cNvSpPr txBox="1"/>
          <p:nvPr>
            <p:ph type="title"/>
          </p:nvPr>
        </p:nvSpPr>
        <p:spPr>
          <a:xfrm>
            <a:off x="311700" y="173600"/>
            <a:ext cx="8520600" cy="39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Font typeface="Roboto Thin"/>
              <a:buNone/>
              <a:defRPr>
                <a:latin typeface="Roboto Thin"/>
                <a:ea typeface="Roboto Thin"/>
                <a:cs typeface="Roboto Thin"/>
                <a:sym typeface="Roboto Thin"/>
              </a:defRPr>
            </a:lvl9pPr>
          </a:lstStyle>
          <a:p/>
        </p:txBody>
      </p:sp>
      <p:sp>
        <p:nvSpPr>
          <p:cNvPr id="122" name="Google Shape;122;p24"/>
          <p:cNvSpPr txBox="1"/>
          <p:nvPr>
            <p:ph idx="1" type="body"/>
          </p:nvPr>
        </p:nvSpPr>
        <p:spPr>
          <a:xfrm>
            <a:off x="311700" y="959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 sz="16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3" name="Google Shape;123;p24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5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26" name="Google Shape;126;p2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27" name="Google Shape;127;p2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 rtl="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cxnSp>
        <p:nvCxnSpPr>
          <p:cNvPr id="128" name="Google Shape;128;p25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6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1" name="Google Shape;131;p26"/>
          <p:cNvCxnSpPr/>
          <p:nvPr/>
        </p:nvCxnSpPr>
        <p:spPr>
          <a:xfrm>
            <a:off x="446565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7"/>
          <p:cNvSpPr/>
          <p:nvPr/>
        </p:nvSpPr>
        <p:spPr>
          <a:xfrm>
            <a:off x="0" y="0"/>
            <a:ext cx="25092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7"/>
          <p:cNvSpPr txBox="1"/>
          <p:nvPr>
            <p:ph type="title"/>
          </p:nvPr>
        </p:nvSpPr>
        <p:spPr>
          <a:xfrm>
            <a:off x="197100" y="3758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300"/>
              <a:buNone/>
              <a:defRPr sz="13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5" name="Google Shape;135;p27"/>
          <p:cNvCxnSpPr/>
          <p:nvPr/>
        </p:nvCxnSpPr>
        <p:spPr>
          <a:xfrm>
            <a:off x="309837" y="765455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 1">
  <p:cSld name="TITLE_ONLY_1_1"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8"/>
          <p:cNvSpPr/>
          <p:nvPr/>
        </p:nvSpPr>
        <p:spPr>
          <a:xfrm>
            <a:off x="0" y="0"/>
            <a:ext cx="9144000" cy="8928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28"/>
          <p:cNvSpPr txBox="1"/>
          <p:nvPr>
            <p:ph type="title"/>
          </p:nvPr>
        </p:nvSpPr>
        <p:spPr>
          <a:xfrm>
            <a:off x="806700" y="223450"/>
            <a:ext cx="2728200" cy="42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39" name="Google Shape;139;p28"/>
          <p:cNvCxnSpPr/>
          <p:nvPr/>
        </p:nvCxnSpPr>
        <p:spPr>
          <a:xfrm>
            <a:off x="919437" y="641002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9"/>
          <p:cNvSpPr txBox="1"/>
          <p:nvPr>
            <p:ph idx="1" type="body"/>
          </p:nvPr>
        </p:nvSpPr>
        <p:spPr>
          <a:xfrm>
            <a:off x="311700" y="1084800"/>
            <a:ext cx="77586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 rtl="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 rtl="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 rtl="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 rtl="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142" name="Google Shape;142;p2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43" name="Google Shape;143;p29"/>
          <p:cNvCxnSpPr/>
          <p:nvPr/>
        </p:nvCxnSpPr>
        <p:spPr>
          <a:xfrm>
            <a:off x="418400" y="688203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0"/>
          <p:cNvSpPr txBox="1"/>
          <p:nvPr>
            <p:ph type="title"/>
          </p:nvPr>
        </p:nvSpPr>
        <p:spPr>
          <a:xfrm>
            <a:off x="703500" y="861525"/>
            <a:ext cx="7737000" cy="2274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1pPr>
            <a:lvl2pPr lvl="1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2pPr>
            <a:lvl3pPr lvl="2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3pPr>
            <a:lvl4pPr lvl="3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4pPr>
            <a:lvl5pPr lvl="4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5pPr>
            <a:lvl6pPr lvl="5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6pPr>
            <a:lvl7pPr lvl="6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7pPr>
            <a:lvl8pPr lvl="7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8pPr>
            <a:lvl9pPr lvl="8" rtl="0">
              <a:spcBef>
                <a:spcPts val="0"/>
              </a:spcBef>
              <a:spcAft>
                <a:spcPts val="0"/>
              </a:spcAft>
              <a:buSzPts val="3400"/>
              <a:buNone/>
              <a:defRPr sz="3400"/>
            </a:lvl9pPr>
          </a:lstStyle>
          <a:p/>
        </p:txBody>
      </p:sp>
      <p:cxnSp>
        <p:nvCxnSpPr>
          <p:cNvPr id="146" name="Google Shape;146;p30"/>
          <p:cNvCxnSpPr/>
          <p:nvPr/>
        </p:nvCxnSpPr>
        <p:spPr>
          <a:xfrm>
            <a:off x="4262400" y="2713828"/>
            <a:ext cx="6192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DBE0E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3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50" name="Google Shape;150;p3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51" name="Google Shape;151;p31"/>
          <p:cNvSpPr txBox="1"/>
          <p:nvPr>
            <p:ph type="title"/>
          </p:nvPr>
        </p:nvSpPr>
        <p:spPr>
          <a:xfrm>
            <a:off x="311700" y="1578975"/>
            <a:ext cx="41277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cxnSp>
        <p:nvCxnSpPr>
          <p:cNvPr id="152" name="Google Shape;152;p31"/>
          <p:cNvCxnSpPr/>
          <p:nvPr/>
        </p:nvCxnSpPr>
        <p:spPr>
          <a:xfrm>
            <a:off x="418400" y="2093578"/>
            <a:ext cx="2127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/>
          <p:nvPr>
            <p:ph type="ctrTitle"/>
          </p:nvPr>
        </p:nvSpPr>
        <p:spPr>
          <a:xfrm>
            <a:off x="3718560" y="853601"/>
            <a:ext cx="5039400" cy="1102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4" name="Google Shape;24;p4"/>
          <p:cNvSpPr txBox="1"/>
          <p:nvPr>
            <p:ph idx="1" type="subTitle"/>
          </p:nvPr>
        </p:nvSpPr>
        <p:spPr>
          <a:xfrm>
            <a:off x="3718560" y="2061210"/>
            <a:ext cx="5039400" cy="1314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spcBef>
                <a:spcPts val="36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id="25" name="Google Shape;25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637424" y="4289191"/>
            <a:ext cx="2026800" cy="232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Image">
  <p:cSld name="SECTION_TITLE_AND_DESCRIPTION_1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32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rgbClr val="F4F6F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32"/>
          <p:cNvSpPr txBox="1"/>
          <p:nvPr>
            <p:ph type="title"/>
          </p:nvPr>
        </p:nvSpPr>
        <p:spPr>
          <a:xfrm>
            <a:off x="265500" y="983160"/>
            <a:ext cx="4155600" cy="586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2pPr>
            <a:lvl3pPr lvl="2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3pPr>
            <a:lvl4pPr lvl="3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4pPr>
            <a:lvl5pPr lvl="4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5pPr>
            <a:lvl6pPr lvl="5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6pPr>
            <a:lvl7pPr lvl="6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7pPr>
            <a:lvl8pPr lvl="7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8pPr>
            <a:lvl9pPr lvl="8" rtl="0">
              <a:spcBef>
                <a:spcPts val="0"/>
              </a:spcBef>
              <a:spcAft>
                <a:spcPts val="0"/>
              </a:spcAft>
              <a:buSzPts val="2600"/>
              <a:buNone/>
              <a:defRPr sz="2600"/>
            </a:lvl9pPr>
          </a:lstStyle>
          <a:p/>
        </p:txBody>
      </p:sp>
      <p:sp>
        <p:nvSpPr>
          <p:cNvPr id="156" name="Google Shape;156;p32"/>
          <p:cNvSpPr txBox="1"/>
          <p:nvPr>
            <p:ph idx="1" type="subTitle"/>
          </p:nvPr>
        </p:nvSpPr>
        <p:spPr>
          <a:xfrm>
            <a:off x="265500" y="19827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157" name="Google Shape;157;p32"/>
          <p:cNvCxnSpPr/>
          <p:nvPr/>
        </p:nvCxnSpPr>
        <p:spPr>
          <a:xfrm>
            <a:off x="400300" y="1647253"/>
            <a:ext cx="293400" cy="0"/>
          </a:xfrm>
          <a:prstGeom prst="straightConnector1">
            <a:avLst/>
          </a:prstGeom>
          <a:noFill/>
          <a:ln cap="flat" cmpd="sng" w="9525">
            <a:solidFill>
              <a:srgbClr val="2992B6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3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34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162" name="Google Shape;162;p34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rtl="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rtl="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rtl="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rtl="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">
  <p:cSld name="BLANK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2FA@2x.png" id="165" name="Google Shape;165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1357287" y="3938772"/>
            <a:ext cx="556562" cy="5488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nytime, anywhere@2x.png" id="166" name="Google Shape;166;p3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5677" y="1296389"/>
            <a:ext cx="483961" cy="48396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pple &amp; Android@2x.png" id="167" name="Google Shape;167;p3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5968" y="1247987"/>
            <a:ext cx="57268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uditable@2x.png" id="168" name="Google Shape;168;p3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3421" y="2215422"/>
            <a:ext cx="548472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est Market Price@2x.png" id="169" name="Google Shape;169;p3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2301935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anded Platform@2x.png" id="170" name="Google Shape;170;p36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5266634" y="2258034"/>
            <a:ext cx="580760" cy="4632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Broswer Based@2x.png" id="171" name="Google Shape;171;p36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281085" y="2244752"/>
            <a:ext cx="580760" cy="4898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nsultancy@2x.png" id="172" name="Google Shape;172;p36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397612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rporate Workflow@2x.png" id="173" name="Google Shape;173;p36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5266627" y="1251195"/>
            <a:ext cx="653340" cy="5169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crease productivity@2x.png" id="174" name="Google Shape;174;p36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318067" y="3060956"/>
            <a:ext cx="548489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ayout Management@2x.png" id="175" name="Google Shape;175;p36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4262167" y="3060956"/>
            <a:ext cx="55655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otifications icon@2x.png" id="176" name="Google Shape;176;p36"/>
          <p:cNvPicPr preferRelativeResize="0"/>
          <p:nvPr/>
        </p:nvPicPr>
        <p:blipFill>
          <a:blip r:embed="rId13">
            <a:alphaModFix/>
          </a:blip>
          <a:stretch>
            <a:fillRect/>
          </a:stretch>
        </p:blipFill>
        <p:spPr>
          <a:xfrm>
            <a:off x="3329479" y="1282153"/>
            <a:ext cx="483961" cy="51243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artnership Icon@2x.png" id="177" name="Google Shape;177;p36"/>
          <p:cNvPicPr preferRelativeResize="0"/>
          <p:nvPr/>
        </p:nvPicPr>
        <p:blipFill>
          <a:blip r:embed="rId14">
            <a:alphaModFix/>
          </a:blip>
          <a:stretch>
            <a:fillRect/>
          </a:stretch>
        </p:blipFill>
        <p:spPr>
          <a:xfrm>
            <a:off x="6314214" y="1288318"/>
            <a:ext cx="532357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source Augmentation@2x.png" id="178" name="Google Shape;178;p36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3321418" y="3101287"/>
            <a:ext cx="500093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Review History@2x.png" id="179" name="Google Shape;179;p36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6253719" y="2199276"/>
            <a:ext cx="653347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peed and Flexibility@2x.png" id="180" name="Google Shape;180;p36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238224" y="1247987"/>
            <a:ext cx="516225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Confirmations@2x.png" id="181" name="Google Shape;181;p36"/>
          <p:cNvPicPr preferRelativeResize="0"/>
          <p:nvPr/>
        </p:nvPicPr>
        <p:blipFill>
          <a:blip r:embed="rId18">
            <a:alphaModFix/>
          </a:blip>
          <a:stretch>
            <a:fillRect/>
          </a:stretch>
        </p:blipFill>
        <p:spPr>
          <a:xfrm>
            <a:off x="5278736" y="3064989"/>
            <a:ext cx="556555" cy="57269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upport@2x.png" id="182" name="Google Shape;182;p36"/>
          <p:cNvPicPr preferRelativeResize="0"/>
          <p:nvPr/>
        </p:nvPicPr>
        <p:blipFill>
          <a:blip r:embed="rId19">
            <a:alphaModFix/>
          </a:blip>
          <a:stretch>
            <a:fillRect/>
          </a:stretch>
        </p:blipFill>
        <p:spPr>
          <a:xfrm>
            <a:off x="7254356" y="3101287"/>
            <a:ext cx="483961" cy="5000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argeted GUI@2x.png" id="183" name="Google Shape;183;p36"/>
          <p:cNvPicPr preferRelativeResize="0"/>
          <p:nvPr/>
        </p:nvPicPr>
        <p:blipFill>
          <a:blip r:embed="rId20">
            <a:alphaModFix/>
          </a:blip>
          <a:stretch>
            <a:fillRect/>
          </a:stretch>
        </p:blipFill>
        <p:spPr>
          <a:xfrm>
            <a:off x="6306153" y="3126321"/>
            <a:ext cx="548480" cy="4500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For Clients@2x.png" id="184" name="Google Shape;184;p36"/>
          <p:cNvPicPr preferRelativeResize="0"/>
          <p:nvPr/>
        </p:nvPicPr>
        <p:blipFill>
          <a:blip r:embed="rId21">
            <a:alphaModFix/>
          </a:blip>
          <a:stretch>
            <a:fillRect/>
          </a:stretch>
        </p:blipFill>
        <p:spPr>
          <a:xfrm>
            <a:off x="7205960" y="2199276"/>
            <a:ext cx="580753" cy="5807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rade online@2x.png" id="185" name="Google Shape;185;p36"/>
          <p:cNvPicPr preferRelativeResize="0"/>
          <p:nvPr/>
        </p:nvPicPr>
        <p:blipFill>
          <a:blip r:embed="rId22">
            <a:alphaModFix/>
          </a:blip>
          <a:stretch>
            <a:fillRect/>
          </a:stretch>
        </p:blipFill>
        <p:spPr>
          <a:xfrm>
            <a:off x="4213782" y="2191411"/>
            <a:ext cx="716037" cy="5484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Watch Market@2x.png" id="186" name="Google Shape;186;p36"/>
          <p:cNvPicPr preferRelativeResize="0"/>
          <p:nvPr/>
        </p:nvPicPr>
        <p:blipFill>
          <a:blip r:embed="rId23">
            <a:alphaModFix/>
          </a:blip>
          <a:stretch>
            <a:fillRect/>
          </a:stretch>
        </p:blipFill>
        <p:spPr>
          <a:xfrm>
            <a:off x="4262169" y="1294437"/>
            <a:ext cx="556562" cy="487863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36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icons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cons Page 1">
  <p:cSld name="BLANK_1_1"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37"/>
          <p:cNvSpPr txBox="1"/>
          <p:nvPr/>
        </p:nvSpPr>
        <p:spPr>
          <a:xfrm>
            <a:off x="1387275" y="398100"/>
            <a:ext cx="6170400" cy="46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latin typeface="Roboto Light"/>
                <a:ea typeface="Roboto Light"/>
                <a:cs typeface="Roboto Light"/>
                <a:sym typeface="Roboto Light"/>
              </a:rPr>
              <a:t>Copy these elements from the Master slide. To view the Master slides, select “View” &gt; “Master” &gt; scroll to the bottom and copy the icon you require. Do not scale these icons up from their current size or quality will diminish.</a:t>
            </a:r>
            <a:endParaRPr sz="800"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0" name="Google Shape;190;p37"/>
          <p:cNvSpPr/>
          <p:nvPr/>
        </p:nvSpPr>
        <p:spPr>
          <a:xfrm rot="10800000">
            <a:off x="2570952" y="1645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37"/>
          <p:cNvSpPr txBox="1"/>
          <p:nvPr/>
        </p:nvSpPr>
        <p:spPr>
          <a:xfrm>
            <a:off x="2571052" y="1645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2" name="Google Shape;192;p37"/>
          <p:cNvSpPr/>
          <p:nvPr/>
        </p:nvSpPr>
        <p:spPr>
          <a:xfrm rot="10800000">
            <a:off x="2570952" y="2222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3" name="Google Shape;193;p37"/>
          <p:cNvSpPr txBox="1"/>
          <p:nvPr/>
        </p:nvSpPr>
        <p:spPr>
          <a:xfrm>
            <a:off x="2571052" y="2223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4" name="Google Shape;194;p37"/>
          <p:cNvSpPr/>
          <p:nvPr/>
        </p:nvSpPr>
        <p:spPr>
          <a:xfrm rot="10800000">
            <a:off x="2570952" y="28003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37"/>
          <p:cNvSpPr txBox="1"/>
          <p:nvPr/>
        </p:nvSpPr>
        <p:spPr>
          <a:xfrm>
            <a:off x="2571052" y="28006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sp>
        <p:nvSpPr>
          <p:cNvPr id="196" name="Google Shape;196;p37"/>
          <p:cNvSpPr/>
          <p:nvPr/>
        </p:nvSpPr>
        <p:spPr>
          <a:xfrm rot="10800000">
            <a:off x="2570952" y="3377850"/>
            <a:ext cx="4002000" cy="577500"/>
          </a:xfrm>
          <a:prstGeom prst="upArrowCallout">
            <a:avLst>
              <a:gd fmla="val 25000" name="adj1"/>
              <a:gd fmla="val 25000" name="adj2"/>
              <a:gd fmla="val 25000" name="adj3"/>
              <a:gd fmla="val 64977" name="adj4"/>
            </a:avLst>
          </a:prstGeom>
          <a:solidFill>
            <a:srgbClr val="2992B6"/>
          </a:solidFill>
          <a:ln>
            <a:noFill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37"/>
          <p:cNvSpPr txBox="1"/>
          <p:nvPr/>
        </p:nvSpPr>
        <p:spPr>
          <a:xfrm>
            <a:off x="2571052" y="3378177"/>
            <a:ext cx="4002000" cy="37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42225" lIns="142225" spcFirstLastPara="1" rIns="142225" wrap="square" tIns="142225">
            <a:no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FFFFFF"/>
                </a:solidFill>
                <a:latin typeface="Roboto Light"/>
                <a:ea typeface="Roboto Light"/>
                <a:cs typeface="Roboto Light"/>
                <a:sym typeface="Roboto Light"/>
              </a:rPr>
              <a:t>Handle record requests on the /FX prefix</a:t>
            </a:r>
            <a:endParaRPr sz="1200">
              <a:solidFill>
                <a:srgbClr val="FFFFF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5"/>
          <p:cNvSpPr txBox="1"/>
          <p:nvPr>
            <p:ph type="title"/>
          </p:nvPr>
        </p:nvSpPr>
        <p:spPr>
          <a:xfrm>
            <a:off x="427673" y="1649096"/>
            <a:ext cx="8259000" cy="789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27674" y="2444195"/>
            <a:ext cx="8259000" cy="1125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20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2800"/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2400"/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2000"/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9" name="Google Shape;29;p5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6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2" name="Google Shape;32;p6"/>
          <p:cNvSpPr txBox="1"/>
          <p:nvPr>
            <p:ph idx="1" type="body"/>
          </p:nvPr>
        </p:nvSpPr>
        <p:spPr>
          <a:xfrm>
            <a:off x="457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3" name="Google Shape;33;p6"/>
          <p:cNvSpPr txBox="1"/>
          <p:nvPr>
            <p:ph idx="2" type="body"/>
          </p:nvPr>
        </p:nvSpPr>
        <p:spPr>
          <a:xfrm>
            <a:off x="4648200" y="1200151"/>
            <a:ext cx="4038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spcBef>
                <a:spcPts val="480"/>
              </a:spcBef>
              <a:spcAft>
                <a:spcPts val="0"/>
              </a:spcAft>
              <a:buClr>
                <a:schemeClr val="accent6"/>
              </a:buClr>
              <a:buSzPts val="1200"/>
              <a:buFont typeface="Merriweather Sans"/>
              <a:buChar char="▶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55600" lvl="2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42900" lvl="3" marL="1828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42900" lvl="4" marL="22860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42900" lvl="5" marL="27432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42900" lvl="6" marL="32004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42900" lvl="7" marL="3657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42900" lvl="8" marL="41148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6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7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37" name="Google Shape;37;p7"/>
          <p:cNvSpPr txBox="1"/>
          <p:nvPr>
            <p:ph idx="1" type="body"/>
          </p:nvPr>
        </p:nvSpPr>
        <p:spPr>
          <a:xfrm>
            <a:off x="457200" y="1151335"/>
            <a:ext cx="40401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8" name="Google Shape;38;p7"/>
          <p:cNvSpPr txBox="1"/>
          <p:nvPr>
            <p:ph idx="2" type="body"/>
          </p:nvPr>
        </p:nvSpPr>
        <p:spPr>
          <a:xfrm>
            <a:off x="457200" y="1631156"/>
            <a:ext cx="40401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9" name="Google Shape;39;p7"/>
          <p:cNvSpPr txBox="1"/>
          <p:nvPr>
            <p:ph idx="3" type="body"/>
          </p:nvPr>
        </p:nvSpPr>
        <p:spPr>
          <a:xfrm>
            <a:off x="4645029" y="1151335"/>
            <a:ext cx="4041900" cy="480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7"/>
          <p:cNvSpPr txBox="1"/>
          <p:nvPr>
            <p:ph idx="4" type="body"/>
          </p:nvPr>
        </p:nvSpPr>
        <p:spPr>
          <a:xfrm>
            <a:off x="4645029" y="1631156"/>
            <a:ext cx="4041900" cy="29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2100" lvl="0" marL="457200" marR="0" rtl="0" algn="l">
              <a:spcBef>
                <a:spcPts val="400"/>
              </a:spcBef>
              <a:spcAft>
                <a:spcPts val="0"/>
              </a:spcAft>
              <a:buClr>
                <a:schemeClr val="accent6"/>
              </a:buClr>
              <a:buSzPts val="1000"/>
              <a:buFont typeface="Merriweather Sans"/>
              <a:buChar char="▶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55600" lvl="1" marL="914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42900" lvl="2" marL="1371600" marR="0" rtl="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30200" lvl="3" marL="1828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30200" lvl="4" marL="22860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30200" lvl="5" marL="27432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30200" lvl="6" marL="32004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30200" lvl="7" marL="36576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30200" lvl="8" marL="4114800" marR="0" rtl="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Only">
  <p:cSld name="1_Title Only">
    <p:bg>
      <p:bgPr>
        <a:blipFill rotWithShape="1">
          <a:blip r:embed="rId2">
            <a:alphaModFix/>
          </a:blip>
          <a:stretch>
            <a:fillRect b="0" l="0" r="0" t="0"/>
          </a:stretch>
        </a:blipFill>
      </p:bgPr>
    </p:bg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47" name="Google Shape;47;p9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48" name="Google Shape;48;p9"/>
          <p:cNvSpPr txBox="1"/>
          <p:nvPr>
            <p:ph idx="1" type="body"/>
          </p:nvPr>
        </p:nvSpPr>
        <p:spPr>
          <a:xfrm>
            <a:off x="457204" y="1402080"/>
            <a:ext cx="82296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Title Only">
  <p:cSld name="2_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0"/>
          <p:cNvSpPr txBox="1"/>
          <p:nvPr>
            <p:ph type="title"/>
          </p:nvPr>
        </p:nvSpPr>
        <p:spPr>
          <a:xfrm>
            <a:off x="457200" y="4091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3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1" name="Google Shape;51;p10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2" name="Google Shape;52;p10"/>
          <p:cNvSpPr txBox="1"/>
          <p:nvPr>
            <p:ph idx="1" type="body"/>
          </p:nvPr>
        </p:nvSpPr>
        <p:spPr>
          <a:xfrm>
            <a:off x="457204" y="1402080"/>
            <a:ext cx="39117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28600" lvl="0" marL="457200" marR="0" rtl="0" algn="l">
              <a:spcBef>
                <a:spcPts val="32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None/>
              <a:defRPr b="0" i="0" sz="1600" u="none" cap="none" strike="noStrike">
                <a:solidFill>
                  <a:schemeClr val="accent6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3" name="Google Shape;53;p10"/>
          <p:cNvSpPr/>
          <p:nvPr>
            <p:ph idx="2" type="pic"/>
          </p:nvPr>
        </p:nvSpPr>
        <p:spPr>
          <a:xfrm>
            <a:off x="4602480" y="1402080"/>
            <a:ext cx="4084200" cy="31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400"/>
              <a:buFont typeface="Merriweather Sans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4572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9144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71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18" Type="http://schemas.openxmlformats.org/officeDocument/2006/relationships/theme" Target="../theme/theme2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25.xml"/><Relationship Id="rId22" Type="http://schemas.openxmlformats.org/officeDocument/2006/relationships/theme" Target="../theme/theme1.xml"/><Relationship Id="rId10" Type="http://schemas.openxmlformats.org/officeDocument/2006/relationships/slideLayout" Target="../slideLayouts/slideLayout24.xml"/><Relationship Id="rId21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" Type="http://schemas.openxmlformats.org/officeDocument/2006/relationships/image" Target="../media/image34.jp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5" Type="http://schemas.openxmlformats.org/officeDocument/2006/relationships/slideLayout" Target="../slideLayouts/slideLayout29.xml"/><Relationship Id="rId14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19.xml"/><Relationship Id="rId19" Type="http://schemas.openxmlformats.org/officeDocument/2006/relationships/slideLayout" Target="../slideLayouts/slideLayout33.xml"/><Relationship Id="rId6" Type="http://schemas.openxmlformats.org/officeDocument/2006/relationships/slideLayout" Target="../slideLayouts/slideLayout20.xml"/><Relationship Id="rId18" Type="http://schemas.openxmlformats.org/officeDocument/2006/relationships/slideLayout" Target="../slideLayouts/slideLayout32.xml"/><Relationship Id="rId7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 rotWithShape="1">
          <a:blip r:embed="rId1">
            <a:alphaModFix/>
          </a:blip>
          <a:stretch>
            <a:fillRect b="0" l="0" r="0" t="0"/>
          </a:stretch>
        </a:blip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457200" y="205979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None/>
              <a:defRPr b="1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indent="0"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indent="0"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indent="0"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indent="0"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indent="0"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indent="0"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indent="0"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457200" y="1200151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30200" lvl="0" marL="457200" marR="0" rtl="0" algn="l">
              <a:spcBef>
                <a:spcPts val="640"/>
              </a:spcBef>
              <a:spcAft>
                <a:spcPts val="0"/>
              </a:spcAft>
              <a:buClr>
                <a:schemeClr val="accent6"/>
              </a:buClr>
              <a:buSzPts val="1600"/>
              <a:buFont typeface="Merriweather Sans"/>
              <a:buChar char="▶"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406400" lvl="1" marL="914400" marR="0" rtl="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81000" lvl="2" marL="137160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55600" lvl="3" marL="1828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55600" lvl="4" marL="22860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55600" lvl="5" marL="27432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55600" lvl="6" marL="32004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55600" lvl="7" marL="36576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55600" lvl="8" marL="4114800" marR="0" rtl="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457200" y="4703468"/>
            <a:ext cx="21336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13" name="Google Shape;13;p1"/>
          <p:cNvSpPr txBox="1"/>
          <p:nvPr/>
        </p:nvSpPr>
        <p:spPr>
          <a:xfrm>
            <a:off x="5659921" y="4743376"/>
            <a:ext cx="3027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A5A5A5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© Caplin Systems Ltd. 2013 </a:t>
            </a:r>
            <a:r>
              <a:rPr b="0" i="0" lang="en-GB" sz="1000" u="none" cap="none" strike="noStrike">
                <a:solidFill>
                  <a:srgbClr val="D8D8D8"/>
                </a:solidFill>
                <a:latin typeface="Arial"/>
                <a:ea typeface="Arial"/>
                <a:cs typeface="Arial"/>
                <a:sym typeface="Arial"/>
              </a:rPr>
              <a:t>|</a:t>
            </a:r>
            <a:r>
              <a:rPr b="0" i="0" lang="en-GB" sz="1000" u="none" cap="none" strike="noStrike">
                <a:solidFill>
                  <a:srgbClr val="A5A5A5"/>
                </a:solidFill>
                <a:latin typeface="Arial"/>
                <a:ea typeface="Arial"/>
                <a:cs typeface="Arial"/>
                <a:sym typeface="Arial"/>
              </a:rPr>
              <a:t> Confidential</a:t>
            </a:r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Caplin Presentation Template 20174.jpg" id="83" name="Google Shape;83;p18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714" y="0"/>
            <a:ext cx="914257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18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000"/>
              <a:buFont typeface="Roboto Thin"/>
              <a:buNone/>
              <a:defRPr sz="2000">
                <a:solidFill>
                  <a:srgbClr val="081730"/>
                </a:solidFill>
                <a:latin typeface="Roboto Thin"/>
                <a:ea typeface="Roboto Thin"/>
                <a:cs typeface="Roboto Thin"/>
                <a:sym typeface="Roboto Thin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2800"/>
              <a:buNone/>
              <a:defRPr sz="2800">
                <a:solidFill>
                  <a:srgbClr val="081730"/>
                </a:solidFill>
              </a:defRPr>
            </a:lvl9pPr>
          </a:lstStyle>
          <a:p/>
        </p:txBody>
      </p:sp>
      <p:sp>
        <p:nvSpPr>
          <p:cNvPr id="85" name="Google Shape;85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81730"/>
              </a:buClr>
              <a:buSzPts val="1800"/>
              <a:buFont typeface="Roboto Light"/>
              <a:buChar char="●"/>
              <a:defRPr sz="1800"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1pPr>
            <a:lvl2pPr indent="-317500" lvl="1" marL="914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2pPr>
            <a:lvl3pPr indent="-317500" lvl="2" marL="1371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●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rgbClr val="081730"/>
              </a:buClr>
              <a:buSzPts val="1400"/>
              <a:buFont typeface="Roboto Light"/>
              <a:buChar char="○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8pPr>
            <a:lvl9pPr indent="-317500" lvl="8" marL="4114800" rtl="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rgbClr val="081730"/>
              </a:buClr>
              <a:buSzPts val="1400"/>
              <a:buFont typeface="Roboto Light"/>
              <a:buChar char="■"/>
              <a:defRPr>
                <a:solidFill>
                  <a:srgbClr val="081730"/>
                </a:solidFill>
                <a:latin typeface="Roboto Light"/>
                <a:ea typeface="Roboto Light"/>
                <a:cs typeface="Roboto Light"/>
                <a:sym typeface="Roboto Light"/>
              </a:defRPr>
            </a:lvl9pPr>
          </a:lstStyle>
          <a:p/>
        </p:txBody>
      </p:sp>
      <p:sp>
        <p:nvSpPr>
          <p:cNvPr id="86" name="Google Shape;86;p18"/>
          <p:cNvSpPr txBox="1"/>
          <p:nvPr/>
        </p:nvSpPr>
        <p:spPr>
          <a:xfrm>
            <a:off x="3640050" y="4827599"/>
            <a:ext cx="1863900" cy="1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6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© Caplin Systems Ltd. 2020   |   Confidential</a:t>
            </a:r>
            <a:endParaRPr sz="7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  <p:pic>
        <p:nvPicPr>
          <p:cNvPr descr="Caplin Logo 2.png" id="87" name="Google Shape;87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01375" y="4900725"/>
            <a:ext cx="589500" cy="90375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18"/>
          <p:cNvSpPr txBox="1"/>
          <p:nvPr/>
        </p:nvSpPr>
        <p:spPr>
          <a:xfrm>
            <a:off x="61925" y="4886345"/>
            <a:ext cx="394200" cy="14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800">
                <a:solidFill>
                  <a:srgbClr val="7B849F"/>
                </a:solidFill>
                <a:latin typeface="Roboto Light"/>
                <a:ea typeface="Roboto Light"/>
                <a:cs typeface="Roboto Light"/>
                <a:sym typeface="Roboto Light"/>
              </a:rPr>
              <a:t>‹#›</a:t>
            </a:fld>
            <a:endParaRPr sz="800">
              <a:solidFill>
                <a:srgbClr val="7B849F"/>
              </a:solidFill>
              <a:latin typeface="Roboto Light"/>
              <a:ea typeface="Roboto Light"/>
              <a:cs typeface="Roboto Light"/>
              <a:sym typeface="Roboto Light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2.png"/><Relationship Id="rId4" Type="http://schemas.openxmlformats.org/officeDocument/2006/relationships/image" Target="../media/image47.png"/><Relationship Id="rId5" Type="http://schemas.openxmlformats.org/officeDocument/2006/relationships/image" Target="../media/image41.jpg"/><Relationship Id="rId6" Type="http://schemas.openxmlformats.org/officeDocument/2006/relationships/image" Target="../media/image4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3.png"/><Relationship Id="rId4" Type="http://schemas.openxmlformats.org/officeDocument/2006/relationships/image" Target="../media/image48.png"/><Relationship Id="rId5" Type="http://schemas.openxmlformats.org/officeDocument/2006/relationships/image" Target="../media/image4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4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8"/>
          <p:cNvSpPr txBox="1"/>
          <p:nvPr>
            <p:ph type="ctrTitle"/>
          </p:nvPr>
        </p:nvSpPr>
        <p:spPr>
          <a:xfrm>
            <a:off x="311700" y="1264350"/>
            <a:ext cx="8520600" cy="1329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StreamLink</a:t>
            </a:r>
            <a:endParaRPr/>
          </a:p>
        </p:txBody>
      </p:sp>
      <p:sp>
        <p:nvSpPr>
          <p:cNvPr id="203" name="Google Shape;203;p38"/>
          <p:cNvSpPr txBox="1"/>
          <p:nvPr>
            <p:ph idx="1" type="subTitle"/>
          </p:nvPr>
        </p:nvSpPr>
        <p:spPr>
          <a:xfrm>
            <a:off x="311700" y="29150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Caplin Platform and Integration Suite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8" name="Shape 2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Google Shape;209;p39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Streamlink</a:t>
            </a:r>
            <a:endParaRPr/>
          </a:p>
        </p:txBody>
      </p:sp>
      <p:sp>
        <p:nvSpPr>
          <p:cNvPr id="210" name="Google Shape;210;p39"/>
          <p:cNvSpPr txBox="1"/>
          <p:nvPr/>
        </p:nvSpPr>
        <p:spPr>
          <a:xfrm>
            <a:off x="485700" y="768925"/>
            <a:ext cx="7494300" cy="167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406400" lvl="0" marL="342900" rtl="0" algn="l">
              <a:spcBef>
                <a:spcPts val="0"/>
              </a:spcBef>
              <a:spcAft>
                <a:spcPts val="0"/>
              </a:spcAft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Glue between client and Liberator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rtl="0" algn="l">
              <a:spcBef>
                <a:spcPts val="560"/>
              </a:spcBef>
              <a:spcAft>
                <a:spcPts val="0"/>
              </a:spcAft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Client API to handle connectivity and data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406400" lvl="0" marL="342900" rtl="0" algn="l">
              <a:spcBef>
                <a:spcPts val="560"/>
              </a:spcBef>
              <a:spcAft>
                <a:spcPts val="0"/>
              </a:spcAft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Easy to use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11" name="Google Shape;211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30800" y="2221350"/>
            <a:ext cx="8282400" cy="1671900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9"/>
          <p:cNvSpPr/>
          <p:nvPr/>
        </p:nvSpPr>
        <p:spPr>
          <a:xfrm>
            <a:off x="485707" y="4046350"/>
            <a:ext cx="8020200" cy="651300"/>
          </a:xfrm>
          <a:prstGeom prst="snip2SameRect">
            <a:avLst>
              <a:gd fmla="val 16667" name="adj1"/>
              <a:gd fmla="val 0" name="adj2"/>
            </a:avLst>
          </a:prstGeom>
          <a:solidFill>
            <a:srgbClr val="C5D8F1"/>
          </a:solidFill>
          <a:ln cap="flat" cmpd="sng" w="9525">
            <a:solidFill>
              <a:srgbClr val="4FACC8"/>
            </a:solidFill>
            <a:prstDash val="solid"/>
            <a:round/>
            <a:headEnd len="sm" w="sm" type="none"/>
            <a:tailEnd len="sm" w="sm" type="none"/>
          </a:ln>
          <a:effectLst>
            <a:outerShdw blurRad="40000" rotWithShape="0" dir="5400000" dist="20000">
              <a:srgbClr val="000000">
                <a:alpha val="37650"/>
              </a:srgbClr>
            </a:outerShdw>
          </a:effectLst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0" lang="en-GB" sz="24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Same API everywhere: Java, JS, .NET, Android, iOS, C</a:t>
            </a:r>
            <a:endParaRPr sz="2400"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40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Distribution: Connectivity</a:t>
            </a:r>
            <a:endParaRPr/>
          </a:p>
        </p:txBody>
      </p:sp>
      <p:grpSp>
        <p:nvGrpSpPr>
          <p:cNvPr id="219" name="Google Shape;219;p40"/>
          <p:cNvGrpSpPr/>
          <p:nvPr/>
        </p:nvGrpSpPr>
        <p:grpSpPr>
          <a:xfrm>
            <a:off x="2550864" y="736800"/>
            <a:ext cx="4056266" cy="4140179"/>
            <a:chOff x="2787741" y="252"/>
            <a:chExt cx="3494070" cy="4759374"/>
          </a:xfrm>
        </p:grpSpPr>
        <p:sp>
          <p:nvSpPr>
            <p:cNvPr id="220" name="Google Shape;220;p40"/>
            <p:cNvSpPr/>
            <p:nvPr/>
          </p:nvSpPr>
          <p:spPr>
            <a:xfrm>
              <a:off x="3940791" y="252"/>
              <a:ext cx="2340900" cy="1058700"/>
            </a:xfrm>
            <a:prstGeom prst="rect">
              <a:avLst/>
            </a:prstGeom>
            <a:solidFill>
              <a:srgbClr val="1D49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1" name="Google Shape;221;p40"/>
            <p:cNvSpPr txBox="1"/>
            <p:nvPr/>
          </p:nvSpPr>
          <p:spPr>
            <a:xfrm>
              <a:off x="3940791" y="252"/>
              <a:ext cx="2340900" cy="105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3800" lIns="83800" spcFirstLastPara="1" rIns="83800" wrap="square" tIns="838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WebSocket</a:t>
              </a:r>
              <a:endParaRPr b="0" i="0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2" name="Google Shape;222;p40"/>
            <p:cNvSpPr/>
            <p:nvPr/>
          </p:nvSpPr>
          <p:spPr>
            <a:xfrm>
              <a:off x="2787741" y="252"/>
              <a:ext cx="1048200" cy="1058700"/>
            </a:xfrm>
            <a:prstGeom prst="rect">
              <a:avLst/>
            </a:prstGeom>
            <a:blipFill rotWithShape="1">
              <a:blip r:embed="rId3">
                <a:alphaModFix/>
              </a:blip>
              <a:stretch>
                <a:fillRect b="-5999" l="0" r="0" t="-5999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3" name="Google Shape;223;p40"/>
            <p:cNvSpPr/>
            <p:nvPr/>
          </p:nvSpPr>
          <p:spPr>
            <a:xfrm>
              <a:off x="2787741" y="1233771"/>
              <a:ext cx="2340900" cy="1058700"/>
            </a:xfrm>
            <a:prstGeom prst="rect">
              <a:avLst/>
            </a:prstGeom>
            <a:solidFill>
              <a:srgbClr val="1D49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4" name="Google Shape;224;p40"/>
            <p:cNvSpPr txBox="1"/>
            <p:nvPr/>
          </p:nvSpPr>
          <p:spPr>
            <a:xfrm>
              <a:off x="2787741" y="1233771"/>
              <a:ext cx="2340900" cy="105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3800" lIns="83800" spcFirstLastPara="1" rIns="83800" wrap="square" tIns="838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HTTP Streaming</a:t>
              </a:r>
              <a:endParaRPr/>
            </a:p>
          </p:txBody>
        </p:sp>
        <p:sp>
          <p:nvSpPr>
            <p:cNvPr id="225" name="Google Shape;225;p40"/>
            <p:cNvSpPr/>
            <p:nvPr/>
          </p:nvSpPr>
          <p:spPr>
            <a:xfrm>
              <a:off x="5233603" y="1233771"/>
              <a:ext cx="1048200" cy="1058700"/>
            </a:xfrm>
            <a:prstGeom prst="rect">
              <a:avLst/>
            </a:prstGeom>
            <a:blipFill rotWithShape="1">
              <a:blip r:embed="rId4">
                <a:alphaModFix/>
              </a:blip>
              <a:stretch>
                <a:fillRect b="0" l="-22999" r="-22999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6" name="Google Shape;226;p40"/>
            <p:cNvSpPr/>
            <p:nvPr/>
          </p:nvSpPr>
          <p:spPr>
            <a:xfrm>
              <a:off x="3940791" y="2467290"/>
              <a:ext cx="2340900" cy="1058700"/>
            </a:xfrm>
            <a:prstGeom prst="rect">
              <a:avLst/>
            </a:prstGeom>
            <a:solidFill>
              <a:srgbClr val="1D49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7" name="Google Shape;227;p40"/>
            <p:cNvSpPr txBox="1"/>
            <p:nvPr/>
          </p:nvSpPr>
          <p:spPr>
            <a:xfrm>
              <a:off x="3940791" y="2467290"/>
              <a:ext cx="2340900" cy="10587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83800" lIns="83800" spcFirstLastPara="1" rIns="83800" wrap="square" tIns="838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Polling</a:t>
              </a:r>
              <a:endParaRPr b="0" i="0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28" name="Google Shape;228;p40"/>
            <p:cNvSpPr/>
            <p:nvPr/>
          </p:nvSpPr>
          <p:spPr>
            <a:xfrm>
              <a:off x="2787741" y="2467290"/>
              <a:ext cx="1048200" cy="1058700"/>
            </a:xfrm>
            <a:prstGeom prst="rect">
              <a:avLst/>
            </a:prstGeom>
            <a:blipFill rotWithShape="1">
              <a:blip r:embed="rId5">
                <a:alphaModFix/>
              </a:blip>
              <a:stretch>
                <a:fillRect b="0" l="-13999" r="-13999" t="0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29" name="Google Shape;229;p40"/>
            <p:cNvSpPr/>
            <p:nvPr/>
          </p:nvSpPr>
          <p:spPr>
            <a:xfrm>
              <a:off x="2787741" y="3700809"/>
              <a:ext cx="2340900" cy="1058700"/>
            </a:xfrm>
            <a:prstGeom prst="rect">
              <a:avLst/>
            </a:prstGeom>
            <a:solidFill>
              <a:srgbClr val="1D497D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230" name="Google Shape;230;p40"/>
            <p:cNvSpPr txBox="1"/>
            <p:nvPr/>
          </p:nvSpPr>
          <p:spPr>
            <a:xfrm>
              <a:off x="2787750" y="3581411"/>
              <a:ext cx="2340900" cy="1178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83800" lIns="83800" spcFirstLastPara="1" rIns="83800" wrap="square" tIns="83800">
              <a:noAutofit/>
            </a:bodyPr>
            <a:lstStyle/>
            <a:p>
              <a:pPr indent="0" lvl="0" marL="0" marR="0" rtl="0" algn="l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2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TCP socket </a:t>
              </a:r>
              <a:endParaRPr b="0" i="0" sz="2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52400" lvl="1" marL="171450" marR="0" rtl="0" algn="l">
                <a:lnSpc>
                  <a:spcPct val="90000"/>
                </a:lnSpc>
                <a:spcBef>
                  <a:spcPts val="770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Char char="•"/>
              </a:pPr>
              <a:r>
                <a:rPr b="0" i="0" lang="en-GB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leased lines </a:t>
              </a:r>
              <a:endParaRPr b="0" i="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  <a:p>
              <a:pPr indent="-152400" lvl="1" marL="171450" marR="0" rtl="0" algn="l">
                <a:lnSpc>
                  <a:spcPct val="90000"/>
                </a:lnSpc>
                <a:spcBef>
                  <a:spcPts val="255"/>
                </a:spcBef>
                <a:spcAft>
                  <a:spcPts val="0"/>
                </a:spcAft>
                <a:buClr>
                  <a:schemeClr val="lt1"/>
                </a:buClr>
                <a:buSzPts val="1400"/>
                <a:buFont typeface="Arial"/>
                <a:buChar char="•"/>
              </a:pPr>
              <a:r>
                <a:rPr b="0" i="0" lang="en-GB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installed apps</a:t>
              </a:r>
              <a:endParaRPr b="0" i="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31" name="Google Shape;231;p40"/>
            <p:cNvSpPr/>
            <p:nvPr/>
          </p:nvSpPr>
          <p:spPr>
            <a:xfrm>
              <a:off x="5233611" y="3581526"/>
              <a:ext cx="1048200" cy="1178100"/>
            </a:xfrm>
            <a:prstGeom prst="rect">
              <a:avLst/>
            </a:prstGeom>
            <a:blipFill rotWithShape="1">
              <a:blip r:embed="rId6">
                <a:alphaModFix/>
              </a:blip>
              <a:stretch>
                <a:fillRect b="-6999" l="0" r="0" t="-6999"/>
              </a:stretch>
            </a:blip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41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Failover</a:t>
            </a:r>
            <a:endParaRPr/>
          </a:p>
        </p:txBody>
      </p:sp>
      <p:sp>
        <p:nvSpPr>
          <p:cNvPr id="238" name="Google Shape;238;p41"/>
          <p:cNvSpPr txBox="1"/>
          <p:nvPr>
            <p:ph idx="4294967295" type="body"/>
          </p:nvPr>
        </p:nvSpPr>
        <p:spPr>
          <a:xfrm>
            <a:off x="457200" y="1055176"/>
            <a:ext cx="8229600" cy="33945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-406400" lvl="0" marL="342900" marR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Roboto"/>
              <a:buChar char="●"/>
            </a:pPr>
            <a:r>
              <a:rPr i="0" lang="en-GB" sz="2800" u="none" cap="none" strike="noStrik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Automatically detects loss of connection and recovers without user interaction</a:t>
            </a:r>
            <a:endParaRPr i="0" sz="2800" u="none" cap="none" strike="noStrik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133350" lvl="1" marL="742950" marR="0" rtl="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-254000" lvl="0" marL="342900" marR="0" rtl="0" algn="l">
              <a:spcBef>
                <a:spcPts val="560"/>
              </a:spcBef>
              <a:spcAft>
                <a:spcPts val="1600"/>
              </a:spcAft>
              <a:buClr>
                <a:schemeClr val="accent6"/>
              </a:buClr>
              <a:buSzPts val="1400"/>
              <a:buFont typeface="Merriweather Sans"/>
              <a:buNone/>
            </a:pPr>
            <a:r>
              <a:t/>
            </a:r>
            <a:endParaRPr b="0" i="0" sz="28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39" name="Google Shape;239;p41"/>
          <p:cNvGrpSpPr/>
          <p:nvPr/>
        </p:nvGrpSpPr>
        <p:grpSpPr>
          <a:xfrm flipH="1">
            <a:off x="1318469" y="2482874"/>
            <a:ext cx="6773138" cy="1860548"/>
            <a:chOff x="1357174" y="1241780"/>
            <a:chExt cx="6507002" cy="1762717"/>
          </a:xfrm>
        </p:grpSpPr>
        <p:sp>
          <p:nvSpPr>
            <p:cNvPr id="240" name="Google Shape;240;p41"/>
            <p:cNvSpPr/>
            <p:nvPr/>
          </p:nvSpPr>
          <p:spPr>
            <a:xfrm>
              <a:off x="3353848" y="1241780"/>
              <a:ext cx="1182900" cy="768900"/>
            </a:xfrm>
            <a:prstGeom prst="rect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1" name="Google Shape;241;p41"/>
            <p:cNvSpPr/>
            <p:nvPr/>
          </p:nvSpPr>
          <p:spPr>
            <a:xfrm rot="-5400000">
              <a:off x="2087209" y="1999070"/>
              <a:ext cx="769500" cy="24570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StreamLink</a:t>
              </a:r>
              <a:endParaRPr/>
            </a:p>
          </p:txBody>
        </p:sp>
        <p:pic>
          <p:nvPicPr>
            <p:cNvPr descr="Home-Server-icon.png" id="242" name="Google Shape;242;p4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098465" y="1248931"/>
              <a:ext cx="765300" cy="765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3" name="Google Shape;243;p41"/>
            <p:cNvSpPr/>
            <p:nvPr/>
          </p:nvSpPr>
          <p:spPr>
            <a:xfrm>
              <a:off x="5512996" y="1250393"/>
              <a:ext cx="918600" cy="7668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4" name="Google Shape;244;p41"/>
            <p:cNvSpPr/>
            <p:nvPr/>
          </p:nvSpPr>
          <p:spPr>
            <a:xfrm rot="-5400000">
              <a:off x="4981848" y="1510605"/>
              <a:ext cx="766500" cy="24570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cxnSp>
          <p:nvCxnSpPr>
            <p:cNvPr id="245" name="Google Shape;245;p41"/>
            <p:cNvCxnSpPr>
              <a:stCxn id="243" idx="3"/>
              <a:endCxn id="242" idx="1"/>
            </p:cNvCxnSpPr>
            <p:nvPr/>
          </p:nvCxnSpPr>
          <p:spPr>
            <a:xfrm flipH="1" rot="10800000">
              <a:off x="6431596" y="1631693"/>
              <a:ext cx="666900" cy="2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pic>
          <p:nvPicPr>
            <p:cNvPr descr="Home-Server-icon.png" id="246" name="Google Shape;246;p41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7098876" y="2235629"/>
              <a:ext cx="765300" cy="7653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47" name="Google Shape;247;p41"/>
            <p:cNvSpPr/>
            <p:nvPr/>
          </p:nvSpPr>
          <p:spPr>
            <a:xfrm>
              <a:off x="5513407" y="2237090"/>
              <a:ext cx="918600" cy="766800"/>
            </a:xfrm>
            <a:prstGeom prst="rect">
              <a:avLst/>
            </a:prstGeom>
            <a:solidFill>
              <a:srgbClr val="DDD9C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2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Integration Adapter</a:t>
              </a:r>
              <a:endPara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48" name="Google Shape;248;p41"/>
            <p:cNvSpPr/>
            <p:nvPr/>
          </p:nvSpPr>
          <p:spPr>
            <a:xfrm rot="-5400000">
              <a:off x="4982259" y="2497303"/>
              <a:ext cx="766500" cy="245700"/>
            </a:xfrm>
            <a:prstGeom prst="rect">
              <a:avLst/>
            </a:prstGeom>
            <a:solidFill>
              <a:srgbClr val="C6D9F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000" u="none" cap="none" strike="noStrike">
                  <a:solidFill>
                    <a:schemeClr val="dk1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/>
            </a:p>
          </p:txBody>
        </p:sp>
        <p:cxnSp>
          <p:nvCxnSpPr>
            <p:cNvPr id="249" name="Google Shape;249;p41"/>
            <p:cNvCxnSpPr>
              <a:stCxn id="250" idx="3"/>
              <a:endCxn id="248" idx="0"/>
            </p:cNvCxnSpPr>
            <p:nvPr/>
          </p:nvCxnSpPr>
          <p:spPr>
            <a:xfrm>
              <a:off x="4533437" y="2620047"/>
              <a:ext cx="7092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251" name="Google Shape;251;p41"/>
            <p:cNvCxnSpPr>
              <a:stCxn id="247" idx="3"/>
              <a:endCxn id="246" idx="1"/>
            </p:cNvCxnSpPr>
            <p:nvPr/>
          </p:nvCxnSpPr>
          <p:spPr>
            <a:xfrm flipH="1" rot="10800000">
              <a:off x="6432007" y="2618390"/>
              <a:ext cx="666900" cy="210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52" name="Google Shape;252;p41"/>
            <p:cNvSpPr/>
            <p:nvPr/>
          </p:nvSpPr>
          <p:spPr>
            <a:xfrm>
              <a:off x="4220949" y="1716860"/>
              <a:ext cx="303300" cy="285300"/>
            </a:xfrm>
            <a:prstGeom prst="mathMultiply">
              <a:avLst>
                <a:gd fmla="val 23520" name="adj1"/>
              </a:avLst>
            </a:prstGeom>
            <a:solidFill>
              <a:srgbClr val="F4A0B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50" name="Google Shape;250;p41"/>
            <p:cNvSpPr/>
            <p:nvPr/>
          </p:nvSpPr>
          <p:spPr>
            <a:xfrm>
              <a:off x="3350537" y="2235597"/>
              <a:ext cx="1182900" cy="768900"/>
            </a:xfrm>
            <a:prstGeom prst="rect">
              <a:avLst/>
            </a:prstGeom>
            <a:gradFill>
              <a:gsLst>
                <a:gs pos="0">
                  <a:srgbClr val="1F497D"/>
                </a:gs>
                <a:gs pos="100000">
                  <a:srgbClr val="416EA0"/>
                </a:gs>
              </a:gsLst>
              <a:path path="circle">
                <a:fillToRect r="100%" t="100%"/>
              </a:path>
              <a:tileRect b="-100%" l="-100%"/>
            </a:gra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53" name="Google Shape;253;p41"/>
            <p:cNvCxnSpPr>
              <a:stCxn id="241" idx="2"/>
              <a:endCxn id="250" idx="1"/>
            </p:cNvCxnSpPr>
            <p:nvPr/>
          </p:nvCxnSpPr>
          <p:spPr>
            <a:xfrm>
              <a:off x="2594809" y="2121920"/>
              <a:ext cx="755700" cy="498000"/>
            </a:xfrm>
            <a:prstGeom prst="straightConnector1">
              <a:avLst/>
            </a:prstGeom>
            <a:noFill/>
            <a:ln cap="flat" cmpd="sng" w="9525">
              <a:solidFill>
                <a:srgbClr val="008000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254" name="Google Shape;254;p41"/>
            <p:cNvCxnSpPr/>
            <p:nvPr/>
          </p:nvCxnSpPr>
          <p:spPr>
            <a:xfrm flipH="1" rot="10800000">
              <a:off x="4533724" y="1784789"/>
              <a:ext cx="709800" cy="707100"/>
            </a:xfrm>
            <a:prstGeom prst="straightConnector1">
              <a:avLst/>
            </a:prstGeom>
            <a:noFill/>
            <a:ln cap="flat" cmpd="sng" w="9525">
              <a:solidFill>
                <a:srgbClr val="008000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55" name="Google Shape;255;p41"/>
            <p:cNvSpPr txBox="1"/>
            <p:nvPr/>
          </p:nvSpPr>
          <p:spPr>
            <a:xfrm>
              <a:off x="1357174" y="2542567"/>
              <a:ext cx="1052400" cy="2031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91425" spcFirstLastPara="1" rIns="91425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7375E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17375E"/>
                  </a:solidFill>
                  <a:latin typeface="Arial"/>
                  <a:ea typeface="Arial"/>
                  <a:cs typeface="Arial"/>
                  <a:sym typeface="Arial"/>
                </a:rPr>
                <a:t>Client application</a:t>
              </a:r>
              <a:endParaRPr b="0" i="0" sz="1000" u="none" cap="none" strike="noStrike">
                <a:solidFill>
                  <a:srgbClr val="17375E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device-desktop.png" id="256" name="Google Shape;256;p41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1453076" y="1738252"/>
              <a:ext cx="860400" cy="726600"/>
            </a:xfrm>
            <a:prstGeom prst="rect">
              <a:avLst/>
            </a:prstGeom>
            <a:noFill/>
            <a:ln>
              <a:noFill/>
            </a:ln>
          </p:spPr>
        </p:pic>
        <p:cxnSp>
          <p:nvCxnSpPr>
            <p:cNvPr id="257" name="Google Shape;257;p41"/>
            <p:cNvCxnSpPr/>
            <p:nvPr/>
          </p:nvCxnSpPr>
          <p:spPr>
            <a:xfrm>
              <a:off x="4539215" y="1631511"/>
              <a:ext cx="706800" cy="60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cxnSp>
          <p:nvCxnSpPr>
            <p:cNvPr id="258" name="Google Shape;258;p41"/>
            <p:cNvCxnSpPr/>
            <p:nvPr/>
          </p:nvCxnSpPr>
          <p:spPr>
            <a:xfrm flipH="1" rot="10800000">
              <a:off x="2592372" y="1629032"/>
              <a:ext cx="751500" cy="489300"/>
            </a:xfrm>
            <a:prstGeom prst="straightConnector1">
              <a:avLst/>
            </a:prstGeom>
            <a:noFill/>
            <a:ln cap="flat" cmpd="sng" w="9525">
              <a:solidFill>
                <a:srgbClr val="FF0000"/>
              </a:solidFill>
              <a:prstDash val="dash"/>
              <a:round/>
              <a:headEnd len="sm" w="sm" type="none"/>
              <a:tailEnd len="med" w="med" type="triangle"/>
            </a:ln>
          </p:spPr>
        </p:cxnSp>
        <p:sp>
          <p:nvSpPr>
            <p:cNvPr id="259" name="Google Shape;259;p41"/>
            <p:cNvSpPr/>
            <p:nvPr/>
          </p:nvSpPr>
          <p:spPr>
            <a:xfrm>
              <a:off x="2804202" y="1738252"/>
              <a:ext cx="303300" cy="285300"/>
            </a:xfrm>
            <a:prstGeom prst="mathMultiply">
              <a:avLst>
                <a:gd fmla="val 23520" name="adj1"/>
              </a:avLst>
            </a:prstGeom>
            <a:solidFill>
              <a:srgbClr val="F4A0B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0" name="Google Shape;260;p41"/>
            <p:cNvSpPr/>
            <p:nvPr/>
          </p:nvSpPr>
          <p:spPr>
            <a:xfrm>
              <a:off x="4714151" y="1488819"/>
              <a:ext cx="303300" cy="285300"/>
            </a:xfrm>
            <a:prstGeom prst="mathMultiply">
              <a:avLst>
                <a:gd fmla="val 23520" name="adj1"/>
              </a:avLst>
            </a:prstGeom>
            <a:solidFill>
              <a:srgbClr val="F4A0B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261" name="Google Shape;261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47019" y="2495561"/>
              <a:ext cx="266400" cy="26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2" name="Google Shape;262;p41"/>
            <p:cNvSpPr txBox="1"/>
            <p:nvPr/>
          </p:nvSpPr>
          <p:spPr>
            <a:xfrm>
              <a:off x="3671050" y="2479709"/>
              <a:ext cx="801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pic>
          <p:nvPicPr>
            <p:cNvPr descr="icon-platform.png" id="263" name="Google Shape;263;p41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447019" y="1504671"/>
              <a:ext cx="266400" cy="2664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264" name="Google Shape;264;p41"/>
            <p:cNvSpPr txBox="1"/>
            <p:nvPr/>
          </p:nvSpPr>
          <p:spPr>
            <a:xfrm>
              <a:off x="3671050" y="1488819"/>
              <a:ext cx="801300" cy="276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45700" lIns="91425" spcFirstLastPara="1" rIns="0" wrap="square" tIns="45700">
              <a:noAutofit/>
            </a:bodyPr>
            <a:lstStyle/>
            <a:p>
              <a:pPr indent="0" lvl="0" marL="0" marR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GB" sz="1200" u="none" cap="none" strike="noStrike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1" i="0" sz="12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65" name="Google Shape;265;p41"/>
            <p:cNvSpPr/>
            <p:nvPr/>
          </p:nvSpPr>
          <p:spPr>
            <a:xfrm>
              <a:off x="3447019" y="1504671"/>
              <a:ext cx="272700" cy="266400"/>
            </a:xfrm>
            <a:prstGeom prst="rect">
              <a:avLst/>
            </a:prstGeom>
            <a:solidFill>
              <a:srgbClr val="D8D8D8">
                <a:alpha val="8000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200" u="none" cap="none" strike="noStrike">
                <a:solidFill>
                  <a:srgbClr val="BFBFB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2"/>
          <p:cNvSpPr txBox="1"/>
          <p:nvPr>
            <p:ph type="title"/>
          </p:nvPr>
        </p:nvSpPr>
        <p:spPr>
          <a:xfrm>
            <a:off x="311700" y="173600"/>
            <a:ext cx="8520600" cy="45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/>
              <a:t>Failover and Load Balancing</a:t>
            </a:r>
            <a:endParaRPr/>
          </a:p>
        </p:txBody>
      </p:sp>
      <p:grpSp>
        <p:nvGrpSpPr>
          <p:cNvPr id="272" name="Google Shape;272;p42"/>
          <p:cNvGrpSpPr/>
          <p:nvPr/>
        </p:nvGrpSpPr>
        <p:grpSpPr>
          <a:xfrm>
            <a:off x="544224" y="991706"/>
            <a:ext cx="1967086" cy="3117388"/>
            <a:chOff x="666144" y="1428955"/>
            <a:chExt cx="1967086" cy="4156517"/>
          </a:xfrm>
        </p:grpSpPr>
        <p:sp>
          <p:nvSpPr>
            <p:cNvPr id="273" name="Google Shape;273;p42"/>
            <p:cNvSpPr/>
            <p:nvPr/>
          </p:nvSpPr>
          <p:spPr>
            <a:xfrm>
              <a:off x="666144" y="250718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4" name="Google Shape;274;p42"/>
            <p:cNvSpPr/>
            <p:nvPr/>
          </p:nvSpPr>
          <p:spPr>
            <a:xfrm>
              <a:off x="1728130" y="250718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5" name="Google Shape;275;p42"/>
            <p:cNvSpPr/>
            <p:nvPr/>
          </p:nvSpPr>
          <p:spPr>
            <a:xfrm>
              <a:off x="666144" y="326949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6" name="Google Shape;276;p42"/>
            <p:cNvSpPr/>
            <p:nvPr/>
          </p:nvSpPr>
          <p:spPr>
            <a:xfrm>
              <a:off x="1728130" y="326949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7" name="Google Shape;277;p42"/>
            <p:cNvSpPr/>
            <p:nvPr/>
          </p:nvSpPr>
          <p:spPr>
            <a:xfrm>
              <a:off x="666144" y="403179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8" name="Google Shape;278;p42"/>
            <p:cNvSpPr/>
            <p:nvPr/>
          </p:nvSpPr>
          <p:spPr>
            <a:xfrm>
              <a:off x="1728130" y="403179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279" name="Google Shape;279;p42"/>
            <p:cNvSpPr/>
            <p:nvPr/>
          </p:nvSpPr>
          <p:spPr>
            <a:xfrm>
              <a:off x="672345" y="4818372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280" name="Google Shape;280;p42"/>
            <p:cNvCxnSpPr>
              <a:stCxn id="275" idx="2"/>
              <a:endCxn id="277" idx="0"/>
            </p:cNvCxnSpPr>
            <p:nvPr/>
          </p:nvCxnSpPr>
          <p:spPr>
            <a:xfrm>
              <a:off x="1118694" y="347019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1" name="Google Shape;281;p42"/>
            <p:cNvCxnSpPr>
              <a:stCxn id="276" idx="2"/>
              <a:endCxn id="278" idx="0"/>
            </p:cNvCxnSpPr>
            <p:nvPr/>
          </p:nvCxnSpPr>
          <p:spPr>
            <a:xfrm>
              <a:off x="2180680" y="347019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2" name="Google Shape;282;p42"/>
            <p:cNvCxnSpPr>
              <a:stCxn id="273" idx="2"/>
              <a:endCxn id="275" idx="0"/>
            </p:cNvCxnSpPr>
            <p:nvPr/>
          </p:nvCxnSpPr>
          <p:spPr>
            <a:xfrm>
              <a:off x="1118694" y="270788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3" name="Google Shape;283;p42"/>
            <p:cNvCxnSpPr>
              <a:stCxn id="274" idx="2"/>
              <a:endCxn id="276" idx="0"/>
            </p:cNvCxnSpPr>
            <p:nvPr/>
          </p:nvCxnSpPr>
          <p:spPr>
            <a:xfrm>
              <a:off x="2180680" y="270788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84" name="Google Shape;284;p42"/>
            <p:cNvCxnSpPr>
              <a:stCxn id="277" idx="2"/>
              <a:endCxn id="279" idx="0"/>
            </p:cNvCxnSpPr>
            <p:nvPr/>
          </p:nvCxnSpPr>
          <p:spPr>
            <a:xfrm>
              <a:off x="1118694" y="4232496"/>
              <a:ext cx="0" cy="5859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285" name="Google Shape;285;p42"/>
            <p:cNvSpPr/>
            <p:nvPr/>
          </p:nvSpPr>
          <p:spPr>
            <a:xfrm>
              <a:off x="1734331" y="4809708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/>
            </a:p>
          </p:txBody>
        </p:sp>
        <p:cxnSp>
          <p:nvCxnSpPr>
            <p:cNvPr id="286" name="Google Shape;286;p42"/>
            <p:cNvCxnSpPr>
              <a:stCxn id="278" idx="2"/>
              <a:endCxn id="285" idx="0"/>
            </p:cNvCxnSpPr>
            <p:nvPr/>
          </p:nvCxnSpPr>
          <p:spPr>
            <a:xfrm>
              <a:off x="2180680" y="4232496"/>
              <a:ext cx="0" cy="5772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287" name="Google Shape;287;p42"/>
            <p:cNvGrpSpPr/>
            <p:nvPr/>
          </p:nvGrpSpPr>
          <p:grpSpPr>
            <a:xfrm>
              <a:off x="666280" y="1428955"/>
              <a:ext cx="220800" cy="341804"/>
              <a:chOff x="902648" y="1594933"/>
              <a:chExt cx="220800" cy="341804"/>
            </a:xfrm>
          </p:grpSpPr>
          <p:sp>
            <p:nvSpPr>
              <p:cNvPr id="288" name="Google Shape;288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89" name="Google Shape;289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0" name="Google Shape;290;p42"/>
            <p:cNvGrpSpPr/>
            <p:nvPr/>
          </p:nvGrpSpPr>
          <p:grpSpPr>
            <a:xfrm>
              <a:off x="1539029" y="1428955"/>
              <a:ext cx="220800" cy="341804"/>
              <a:chOff x="902648" y="1594933"/>
              <a:chExt cx="220800" cy="341804"/>
            </a:xfrm>
          </p:grpSpPr>
          <p:sp>
            <p:nvSpPr>
              <p:cNvPr id="291" name="Google Shape;291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2" name="Google Shape;292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293" name="Google Shape;293;p42"/>
            <p:cNvGrpSpPr/>
            <p:nvPr/>
          </p:nvGrpSpPr>
          <p:grpSpPr>
            <a:xfrm>
              <a:off x="2411777" y="1428955"/>
              <a:ext cx="220800" cy="341804"/>
              <a:chOff x="902648" y="1594933"/>
              <a:chExt cx="220800" cy="341804"/>
            </a:xfrm>
          </p:grpSpPr>
          <p:sp>
            <p:nvSpPr>
              <p:cNvPr id="294" name="Google Shape;294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295" name="Google Shape;295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296" name="Google Shape;296;p42"/>
            <p:cNvCxnSpPr>
              <a:stCxn id="288" idx="1"/>
              <a:endCxn id="273" idx="0"/>
            </p:cNvCxnSpPr>
            <p:nvPr/>
          </p:nvCxnSpPr>
          <p:spPr>
            <a:xfrm>
              <a:off x="776680" y="1770759"/>
              <a:ext cx="3420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7" name="Google Shape;297;p42"/>
            <p:cNvCxnSpPr>
              <a:stCxn id="291" idx="1"/>
              <a:endCxn id="273" idx="0"/>
            </p:cNvCxnSpPr>
            <p:nvPr/>
          </p:nvCxnSpPr>
          <p:spPr>
            <a:xfrm flipH="1">
              <a:off x="1118729" y="1770759"/>
              <a:ext cx="5307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8" name="Google Shape;298;p42"/>
            <p:cNvCxnSpPr>
              <a:stCxn id="294" idx="1"/>
              <a:endCxn id="274" idx="0"/>
            </p:cNvCxnSpPr>
            <p:nvPr/>
          </p:nvCxnSpPr>
          <p:spPr>
            <a:xfrm flipH="1">
              <a:off x="2180777" y="1770759"/>
              <a:ext cx="3414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299" name="Google Shape;299;p42"/>
            <p:cNvCxnSpPr>
              <a:stCxn id="273" idx="2"/>
              <a:endCxn id="276" idx="0"/>
            </p:cNvCxnSpPr>
            <p:nvPr/>
          </p:nvCxnSpPr>
          <p:spPr>
            <a:xfrm>
              <a:off x="1118694" y="270788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0" name="Google Shape;300;p42"/>
            <p:cNvCxnSpPr>
              <a:stCxn id="274" idx="2"/>
              <a:endCxn id="275" idx="0"/>
            </p:cNvCxnSpPr>
            <p:nvPr/>
          </p:nvCxnSpPr>
          <p:spPr>
            <a:xfrm flipH="1">
              <a:off x="1118680" y="270788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1" name="Google Shape;301;p42"/>
            <p:cNvCxnSpPr>
              <a:stCxn id="275" idx="2"/>
              <a:endCxn id="278" idx="0"/>
            </p:cNvCxnSpPr>
            <p:nvPr/>
          </p:nvCxnSpPr>
          <p:spPr>
            <a:xfrm>
              <a:off x="1118694" y="3470190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2" name="Google Shape;302;p42"/>
            <p:cNvCxnSpPr>
              <a:stCxn id="277" idx="0"/>
              <a:endCxn id="276" idx="2"/>
            </p:cNvCxnSpPr>
            <p:nvPr/>
          </p:nvCxnSpPr>
          <p:spPr>
            <a:xfrm flipH="1" rot="10800000">
              <a:off x="1118694" y="3470196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3" name="Google Shape;303;p42"/>
            <p:cNvCxnSpPr>
              <a:stCxn id="277" idx="2"/>
              <a:endCxn id="285" idx="0"/>
            </p:cNvCxnSpPr>
            <p:nvPr/>
          </p:nvCxnSpPr>
          <p:spPr>
            <a:xfrm>
              <a:off x="1118694" y="4232496"/>
              <a:ext cx="1062000" cy="5772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04" name="Google Shape;304;p42"/>
            <p:cNvCxnSpPr>
              <a:stCxn id="279" idx="0"/>
              <a:endCxn id="278" idx="2"/>
            </p:cNvCxnSpPr>
            <p:nvPr/>
          </p:nvCxnSpPr>
          <p:spPr>
            <a:xfrm flipH="1" rot="10800000">
              <a:off x="1118745" y="4232472"/>
              <a:ext cx="1062000" cy="5859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  <p:grpSp>
        <p:nvGrpSpPr>
          <p:cNvPr id="305" name="Google Shape;305;p42"/>
          <p:cNvGrpSpPr/>
          <p:nvPr/>
        </p:nvGrpSpPr>
        <p:grpSpPr>
          <a:xfrm>
            <a:off x="3600313" y="991706"/>
            <a:ext cx="1967086" cy="3117388"/>
            <a:chOff x="3771563" y="1428955"/>
            <a:chExt cx="1967086" cy="4156517"/>
          </a:xfrm>
        </p:grpSpPr>
        <p:sp>
          <p:nvSpPr>
            <p:cNvPr id="306" name="Google Shape;306;p42"/>
            <p:cNvSpPr/>
            <p:nvPr/>
          </p:nvSpPr>
          <p:spPr>
            <a:xfrm>
              <a:off x="3771563" y="250718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7" name="Google Shape;307;p42"/>
            <p:cNvSpPr/>
            <p:nvPr/>
          </p:nvSpPr>
          <p:spPr>
            <a:xfrm>
              <a:off x="4833549" y="250718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8" name="Google Shape;308;p42"/>
            <p:cNvSpPr/>
            <p:nvPr/>
          </p:nvSpPr>
          <p:spPr>
            <a:xfrm>
              <a:off x="3771563" y="326949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09" name="Google Shape;309;p42"/>
            <p:cNvSpPr/>
            <p:nvPr/>
          </p:nvSpPr>
          <p:spPr>
            <a:xfrm>
              <a:off x="4833549" y="326949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0" name="Google Shape;310;p42"/>
            <p:cNvSpPr/>
            <p:nvPr/>
          </p:nvSpPr>
          <p:spPr>
            <a:xfrm>
              <a:off x="3771563" y="403179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1" name="Google Shape;311;p42"/>
            <p:cNvSpPr/>
            <p:nvPr/>
          </p:nvSpPr>
          <p:spPr>
            <a:xfrm>
              <a:off x="4833549" y="403179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12" name="Google Shape;312;p42"/>
            <p:cNvSpPr/>
            <p:nvPr/>
          </p:nvSpPr>
          <p:spPr>
            <a:xfrm>
              <a:off x="3777764" y="4818372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13" name="Google Shape;313;p42"/>
            <p:cNvCxnSpPr>
              <a:stCxn id="308" idx="2"/>
              <a:endCxn id="310" idx="0"/>
            </p:cNvCxnSpPr>
            <p:nvPr/>
          </p:nvCxnSpPr>
          <p:spPr>
            <a:xfrm>
              <a:off x="4224113" y="347019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4" name="Google Shape;314;p42"/>
            <p:cNvCxnSpPr>
              <a:stCxn id="309" idx="2"/>
              <a:endCxn id="311" idx="0"/>
            </p:cNvCxnSpPr>
            <p:nvPr/>
          </p:nvCxnSpPr>
          <p:spPr>
            <a:xfrm>
              <a:off x="5286099" y="347019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5" name="Google Shape;315;p42"/>
            <p:cNvCxnSpPr>
              <a:stCxn id="306" idx="2"/>
              <a:endCxn id="308" idx="0"/>
            </p:cNvCxnSpPr>
            <p:nvPr/>
          </p:nvCxnSpPr>
          <p:spPr>
            <a:xfrm>
              <a:off x="4224113" y="270788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6" name="Google Shape;316;p42"/>
            <p:cNvCxnSpPr>
              <a:stCxn id="307" idx="2"/>
              <a:endCxn id="309" idx="0"/>
            </p:cNvCxnSpPr>
            <p:nvPr/>
          </p:nvCxnSpPr>
          <p:spPr>
            <a:xfrm>
              <a:off x="5286099" y="270788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17" name="Google Shape;317;p42"/>
            <p:cNvCxnSpPr>
              <a:stCxn id="310" idx="2"/>
              <a:endCxn id="312" idx="0"/>
            </p:cNvCxnSpPr>
            <p:nvPr/>
          </p:nvCxnSpPr>
          <p:spPr>
            <a:xfrm>
              <a:off x="4224113" y="4232496"/>
              <a:ext cx="0" cy="5859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18" name="Google Shape;318;p42"/>
            <p:cNvSpPr/>
            <p:nvPr/>
          </p:nvSpPr>
          <p:spPr>
            <a:xfrm>
              <a:off x="4839750" y="4809708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/>
            </a:p>
          </p:txBody>
        </p:sp>
        <p:cxnSp>
          <p:nvCxnSpPr>
            <p:cNvPr id="319" name="Google Shape;319;p42"/>
            <p:cNvCxnSpPr>
              <a:stCxn id="311" idx="2"/>
              <a:endCxn id="318" idx="0"/>
            </p:cNvCxnSpPr>
            <p:nvPr/>
          </p:nvCxnSpPr>
          <p:spPr>
            <a:xfrm>
              <a:off x="5286099" y="4232496"/>
              <a:ext cx="0" cy="5772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320" name="Google Shape;320;p42"/>
            <p:cNvGrpSpPr/>
            <p:nvPr/>
          </p:nvGrpSpPr>
          <p:grpSpPr>
            <a:xfrm>
              <a:off x="3771699" y="1428955"/>
              <a:ext cx="220800" cy="341804"/>
              <a:chOff x="902648" y="1594933"/>
              <a:chExt cx="220800" cy="341804"/>
            </a:xfrm>
          </p:grpSpPr>
          <p:sp>
            <p:nvSpPr>
              <p:cNvPr id="321" name="Google Shape;321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2" name="Google Shape;322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3" name="Google Shape;323;p42"/>
            <p:cNvGrpSpPr/>
            <p:nvPr/>
          </p:nvGrpSpPr>
          <p:grpSpPr>
            <a:xfrm>
              <a:off x="4644448" y="1428955"/>
              <a:ext cx="220800" cy="341804"/>
              <a:chOff x="902648" y="1594933"/>
              <a:chExt cx="220800" cy="341804"/>
            </a:xfrm>
          </p:grpSpPr>
          <p:sp>
            <p:nvSpPr>
              <p:cNvPr id="324" name="Google Shape;324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5" name="Google Shape;325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26" name="Google Shape;326;p42"/>
            <p:cNvGrpSpPr/>
            <p:nvPr/>
          </p:nvGrpSpPr>
          <p:grpSpPr>
            <a:xfrm>
              <a:off x="5517196" y="1428955"/>
              <a:ext cx="220800" cy="341804"/>
              <a:chOff x="902648" y="1594933"/>
              <a:chExt cx="220800" cy="341804"/>
            </a:xfrm>
          </p:grpSpPr>
          <p:sp>
            <p:nvSpPr>
              <p:cNvPr id="327" name="Google Shape;327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28" name="Google Shape;328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29" name="Google Shape;329;p42"/>
            <p:cNvCxnSpPr>
              <a:stCxn id="321" idx="1"/>
              <a:endCxn id="306" idx="0"/>
            </p:cNvCxnSpPr>
            <p:nvPr/>
          </p:nvCxnSpPr>
          <p:spPr>
            <a:xfrm>
              <a:off x="3882099" y="1770759"/>
              <a:ext cx="3420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0" name="Google Shape;330;p42"/>
            <p:cNvCxnSpPr>
              <a:stCxn id="324" idx="1"/>
              <a:endCxn id="307" idx="0"/>
            </p:cNvCxnSpPr>
            <p:nvPr/>
          </p:nvCxnSpPr>
          <p:spPr>
            <a:xfrm>
              <a:off x="4754848" y="1770759"/>
              <a:ext cx="5313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1" name="Google Shape;331;p42"/>
            <p:cNvCxnSpPr>
              <a:stCxn id="327" idx="1"/>
              <a:endCxn id="307" idx="0"/>
            </p:cNvCxnSpPr>
            <p:nvPr/>
          </p:nvCxnSpPr>
          <p:spPr>
            <a:xfrm flipH="1">
              <a:off x="5286196" y="1770759"/>
              <a:ext cx="3414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32" name="Google Shape;332;p42"/>
            <p:cNvCxnSpPr>
              <a:stCxn id="306" idx="2"/>
              <a:endCxn id="309" idx="0"/>
            </p:cNvCxnSpPr>
            <p:nvPr/>
          </p:nvCxnSpPr>
          <p:spPr>
            <a:xfrm>
              <a:off x="4224113" y="270788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33" name="Google Shape;333;p42"/>
            <p:cNvCxnSpPr>
              <a:stCxn id="307" idx="2"/>
              <a:endCxn id="308" idx="0"/>
            </p:cNvCxnSpPr>
            <p:nvPr/>
          </p:nvCxnSpPr>
          <p:spPr>
            <a:xfrm flipH="1">
              <a:off x="4224099" y="270788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34" name="Google Shape;334;p42"/>
            <p:cNvCxnSpPr>
              <a:stCxn id="308" idx="2"/>
              <a:endCxn id="311" idx="0"/>
            </p:cNvCxnSpPr>
            <p:nvPr/>
          </p:nvCxnSpPr>
          <p:spPr>
            <a:xfrm>
              <a:off x="4224113" y="3470190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35" name="Google Shape;335;p42"/>
            <p:cNvCxnSpPr>
              <a:stCxn id="310" idx="0"/>
              <a:endCxn id="309" idx="2"/>
            </p:cNvCxnSpPr>
            <p:nvPr/>
          </p:nvCxnSpPr>
          <p:spPr>
            <a:xfrm flipH="1" rot="10800000">
              <a:off x="4224113" y="3470196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36" name="Google Shape;336;p42"/>
            <p:cNvCxnSpPr>
              <a:stCxn id="310" idx="2"/>
              <a:endCxn id="318" idx="0"/>
            </p:cNvCxnSpPr>
            <p:nvPr/>
          </p:nvCxnSpPr>
          <p:spPr>
            <a:xfrm>
              <a:off x="4224113" y="4232496"/>
              <a:ext cx="1062000" cy="5772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37" name="Google Shape;337;p42"/>
            <p:cNvCxnSpPr>
              <a:stCxn id="312" idx="0"/>
              <a:endCxn id="311" idx="2"/>
            </p:cNvCxnSpPr>
            <p:nvPr/>
          </p:nvCxnSpPr>
          <p:spPr>
            <a:xfrm flipH="1" rot="10800000">
              <a:off x="4224164" y="4232472"/>
              <a:ext cx="1062000" cy="5859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  <p:grpSp>
        <p:nvGrpSpPr>
          <p:cNvPr id="338" name="Google Shape;338;p42"/>
          <p:cNvGrpSpPr/>
          <p:nvPr/>
        </p:nvGrpSpPr>
        <p:grpSpPr>
          <a:xfrm>
            <a:off x="6656403" y="1019629"/>
            <a:ext cx="1967087" cy="3117388"/>
            <a:chOff x="6778323" y="1466185"/>
            <a:chExt cx="1967087" cy="4156517"/>
          </a:xfrm>
        </p:grpSpPr>
        <p:sp>
          <p:nvSpPr>
            <p:cNvPr id="339" name="Google Shape;339;p42"/>
            <p:cNvSpPr/>
            <p:nvPr/>
          </p:nvSpPr>
          <p:spPr>
            <a:xfrm>
              <a:off x="6778323" y="254441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0" name="Google Shape;340;p42"/>
            <p:cNvSpPr/>
            <p:nvPr/>
          </p:nvSpPr>
          <p:spPr>
            <a:xfrm>
              <a:off x="7840309" y="2544413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Liberator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1" name="Google Shape;341;p42"/>
            <p:cNvSpPr/>
            <p:nvPr/>
          </p:nvSpPr>
          <p:spPr>
            <a:xfrm>
              <a:off x="6778323" y="330672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2" name="Google Shape;342;p42"/>
            <p:cNvSpPr/>
            <p:nvPr/>
          </p:nvSpPr>
          <p:spPr>
            <a:xfrm>
              <a:off x="7840309" y="3306720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Transformer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3" name="Google Shape;343;p42"/>
            <p:cNvSpPr/>
            <p:nvPr/>
          </p:nvSpPr>
          <p:spPr>
            <a:xfrm>
              <a:off x="6778323" y="406902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4" name="Google Shape;344;p42"/>
            <p:cNvSpPr/>
            <p:nvPr/>
          </p:nvSpPr>
          <p:spPr>
            <a:xfrm>
              <a:off x="7840309" y="4069026"/>
              <a:ext cx="905100" cy="200700"/>
            </a:xfrm>
            <a:prstGeom prst="roundRect">
              <a:avLst>
                <a:gd fmla="val 16667" name="adj"/>
              </a:avLst>
            </a:prstGeom>
            <a:solidFill>
              <a:srgbClr val="3B75A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DataSource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5" name="Google Shape;345;p42"/>
            <p:cNvSpPr/>
            <p:nvPr/>
          </p:nvSpPr>
          <p:spPr>
            <a:xfrm>
              <a:off x="6784524" y="4855602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Font typeface="Arial"/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 b="0" i="0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cxnSp>
          <p:nvCxnSpPr>
            <p:cNvPr id="346" name="Google Shape;346;p42"/>
            <p:cNvCxnSpPr>
              <a:stCxn id="341" idx="2"/>
              <a:endCxn id="343" idx="0"/>
            </p:cNvCxnSpPr>
            <p:nvPr/>
          </p:nvCxnSpPr>
          <p:spPr>
            <a:xfrm>
              <a:off x="7230873" y="350742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7" name="Google Shape;347;p42"/>
            <p:cNvCxnSpPr>
              <a:stCxn id="342" idx="2"/>
              <a:endCxn id="344" idx="0"/>
            </p:cNvCxnSpPr>
            <p:nvPr/>
          </p:nvCxnSpPr>
          <p:spPr>
            <a:xfrm>
              <a:off x="8292859" y="3507420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8" name="Google Shape;348;p42"/>
            <p:cNvCxnSpPr>
              <a:stCxn id="339" idx="2"/>
              <a:endCxn id="341" idx="0"/>
            </p:cNvCxnSpPr>
            <p:nvPr/>
          </p:nvCxnSpPr>
          <p:spPr>
            <a:xfrm>
              <a:off x="7230873" y="274511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49" name="Google Shape;349;p42"/>
            <p:cNvCxnSpPr>
              <a:stCxn id="340" idx="2"/>
              <a:endCxn id="342" idx="0"/>
            </p:cNvCxnSpPr>
            <p:nvPr/>
          </p:nvCxnSpPr>
          <p:spPr>
            <a:xfrm>
              <a:off x="8292859" y="2745113"/>
              <a:ext cx="0" cy="5616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50" name="Google Shape;350;p42"/>
            <p:cNvCxnSpPr>
              <a:stCxn id="343" idx="2"/>
              <a:endCxn id="345" idx="0"/>
            </p:cNvCxnSpPr>
            <p:nvPr/>
          </p:nvCxnSpPr>
          <p:spPr>
            <a:xfrm>
              <a:off x="7230873" y="4269726"/>
              <a:ext cx="0" cy="5859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351" name="Google Shape;351;p42"/>
            <p:cNvSpPr/>
            <p:nvPr/>
          </p:nvSpPr>
          <p:spPr>
            <a:xfrm>
              <a:off x="7846510" y="4846938"/>
              <a:ext cx="892800" cy="767100"/>
            </a:xfrm>
            <a:prstGeom prst="roundRect">
              <a:avLst>
                <a:gd fmla="val 16667" name="adj"/>
              </a:avLst>
            </a:prstGeom>
            <a:solidFill>
              <a:srgbClr val="3B8935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0" i="0" lang="en-GB" sz="10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rPr>
                <a:t>Trading &amp; Information Systems</a:t>
              </a:r>
              <a:endParaRPr/>
            </a:p>
          </p:txBody>
        </p:sp>
        <p:cxnSp>
          <p:nvCxnSpPr>
            <p:cNvPr id="352" name="Google Shape;352;p42"/>
            <p:cNvCxnSpPr>
              <a:stCxn id="344" idx="2"/>
              <a:endCxn id="351" idx="0"/>
            </p:cNvCxnSpPr>
            <p:nvPr/>
          </p:nvCxnSpPr>
          <p:spPr>
            <a:xfrm>
              <a:off x="8292859" y="4269726"/>
              <a:ext cx="0" cy="5772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grpSp>
          <p:nvGrpSpPr>
            <p:cNvPr id="353" name="Google Shape;353;p42"/>
            <p:cNvGrpSpPr/>
            <p:nvPr/>
          </p:nvGrpSpPr>
          <p:grpSpPr>
            <a:xfrm>
              <a:off x="6778459" y="1466185"/>
              <a:ext cx="220800" cy="341804"/>
              <a:chOff x="902648" y="1594933"/>
              <a:chExt cx="220800" cy="341804"/>
            </a:xfrm>
          </p:grpSpPr>
          <p:sp>
            <p:nvSpPr>
              <p:cNvPr id="354" name="Google Shape;354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5" name="Google Shape;355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6" name="Google Shape;356;p42"/>
            <p:cNvGrpSpPr/>
            <p:nvPr/>
          </p:nvGrpSpPr>
          <p:grpSpPr>
            <a:xfrm>
              <a:off x="7651208" y="1466185"/>
              <a:ext cx="220800" cy="341804"/>
              <a:chOff x="902648" y="1594933"/>
              <a:chExt cx="220800" cy="341804"/>
            </a:xfrm>
          </p:grpSpPr>
          <p:sp>
            <p:nvSpPr>
              <p:cNvPr id="357" name="Google Shape;357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58" name="Google Shape;358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359" name="Google Shape;359;p42"/>
            <p:cNvGrpSpPr/>
            <p:nvPr/>
          </p:nvGrpSpPr>
          <p:grpSpPr>
            <a:xfrm>
              <a:off x="8523956" y="1466185"/>
              <a:ext cx="220800" cy="341804"/>
              <a:chOff x="902648" y="1594933"/>
              <a:chExt cx="220800" cy="341804"/>
            </a:xfrm>
          </p:grpSpPr>
          <p:sp>
            <p:nvSpPr>
              <p:cNvPr id="360" name="Google Shape;360;p42"/>
              <p:cNvSpPr/>
              <p:nvPr/>
            </p:nvSpPr>
            <p:spPr>
              <a:xfrm flipH="1" rot="5400000">
                <a:off x="905048" y="1718337"/>
                <a:ext cx="216000" cy="220800"/>
              </a:xfrm>
              <a:prstGeom prst="flowChartDelay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  <p:sp>
            <p:nvSpPr>
              <p:cNvPr id="361" name="Google Shape;361;p42"/>
              <p:cNvSpPr/>
              <p:nvPr/>
            </p:nvSpPr>
            <p:spPr>
              <a:xfrm>
                <a:off x="940972" y="1594933"/>
                <a:ext cx="144000" cy="144000"/>
              </a:xfrm>
              <a:prstGeom prst="ellipse">
                <a:avLst/>
              </a:prstGeom>
              <a:solidFill>
                <a:srgbClr val="FFA983"/>
              </a:solidFill>
              <a:ln>
                <a:noFill/>
              </a:ln>
            </p:spPr>
            <p:txBody>
              <a:bodyPr anchorCtr="0" anchor="ctr" bIns="45700" lIns="91425" spcFirstLastPara="1" rIns="91425" wrap="square" tIns="4570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Font typeface="Arial"/>
                  <a:buNone/>
                </a:pPr>
                <a:r>
                  <a:t/>
                </a:r>
                <a:endParaRPr b="0" i="0" sz="1800" u="none" cap="none" strike="noStrike">
                  <a:solidFill>
                    <a:srgbClr val="FFFFFF"/>
                  </a:solidFill>
                  <a:latin typeface="Arial"/>
                  <a:ea typeface="Arial"/>
                  <a:cs typeface="Arial"/>
                  <a:sym typeface="Arial"/>
                </a:endParaRPr>
              </a:p>
            </p:txBody>
          </p:sp>
        </p:grpSp>
        <p:cxnSp>
          <p:nvCxnSpPr>
            <p:cNvPr id="362" name="Google Shape;362;p42"/>
            <p:cNvCxnSpPr>
              <a:stCxn id="354" idx="1"/>
              <a:endCxn id="339" idx="0"/>
            </p:cNvCxnSpPr>
            <p:nvPr/>
          </p:nvCxnSpPr>
          <p:spPr>
            <a:xfrm>
              <a:off x="6888859" y="1807989"/>
              <a:ext cx="3420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3" name="Google Shape;363;p42"/>
            <p:cNvCxnSpPr>
              <a:stCxn id="357" idx="1"/>
              <a:endCxn id="339" idx="0"/>
            </p:cNvCxnSpPr>
            <p:nvPr/>
          </p:nvCxnSpPr>
          <p:spPr>
            <a:xfrm flipH="1">
              <a:off x="7230908" y="1807989"/>
              <a:ext cx="5307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4" name="Google Shape;364;p42"/>
            <p:cNvCxnSpPr>
              <a:stCxn id="360" idx="1"/>
              <a:endCxn id="340" idx="0"/>
            </p:cNvCxnSpPr>
            <p:nvPr/>
          </p:nvCxnSpPr>
          <p:spPr>
            <a:xfrm flipH="1">
              <a:off x="8292956" y="1807989"/>
              <a:ext cx="341400" cy="736500"/>
            </a:xfrm>
            <a:prstGeom prst="straightConnector1">
              <a:avLst/>
            </a:prstGeom>
            <a:noFill/>
            <a:ln cap="flat" cmpd="sng" w="19050">
              <a:solidFill>
                <a:srgbClr val="E6AD38"/>
              </a:solidFill>
              <a:prstDash val="solid"/>
              <a:round/>
              <a:headEnd len="sm" w="sm" type="none"/>
              <a:tailEnd len="sm" w="sm" type="none"/>
            </a:ln>
          </p:spPr>
        </p:cxnSp>
        <p:cxnSp>
          <p:nvCxnSpPr>
            <p:cNvPr id="365" name="Google Shape;365;p42"/>
            <p:cNvCxnSpPr>
              <a:stCxn id="339" idx="2"/>
              <a:endCxn id="342" idx="0"/>
            </p:cNvCxnSpPr>
            <p:nvPr/>
          </p:nvCxnSpPr>
          <p:spPr>
            <a:xfrm>
              <a:off x="7230873" y="274511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66" name="Google Shape;366;p42"/>
            <p:cNvCxnSpPr>
              <a:stCxn id="340" idx="2"/>
              <a:endCxn id="341" idx="0"/>
            </p:cNvCxnSpPr>
            <p:nvPr/>
          </p:nvCxnSpPr>
          <p:spPr>
            <a:xfrm flipH="1">
              <a:off x="7230859" y="2745113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67" name="Google Shape;367;p42"/>
            <p:cNvCxnSpPr>
              <a:stCxn id="341" idx="2"/>
              <a:endCxn id="344" idx="0"/>
            </p:cNvCxnSpPr>
            <p:nvPr/>
          </p:nvCxnSpPr>
          <p:spPr>
            <a:xfrm>
              <a:off x="7230873" y="3507420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68" name="Google Shape;368;p42"/>
            <p:cNvCxnSpPr>
              <a:stCxn id="343" idx="0"/>
              <a:endCxn id="342" idx="2"/>
            </p:cNvCxnSpPr>
            <p:nvPr/>
          </p:nvCxnSpPr>
          <p:spPr>
            <a:xfrm flipH="1" rot="10800000">
              <a:off x="7230873" y="3507426"/>
              <a:ext cx="1062000" cy="5616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69" name="Google Shape;369;p42"/>
            <p:cNvCxnSpPr>
              <a:stCxn id="343" idx="2"/>
              <a:endCxn id="351" idx="0"/>
            </p:cNvCxnSpPr>
            <p:nvPr/>
          </p:nvCxnSpPr>
          <p:spPr>
            <a:xfrm>
              <a:off x="7230873" y="4269726"/>
              <a:ext cx="1062000" cy="5772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  <p:cxnSp>
          <p:nvCxnSpPr>
            <p:cNvPr id="370" name="Google Shape;370;p42"/>
            <p:cNvCxnSpPr>
              <a:stCxn id="345" idx="0"/>
              <a:endCxn id="344" idx="2"/>
            </p:cNvCxnSpPr>
            <p:nvPr/>
          </p:nvCxnSpPr>
          <p:spPr>
            <a:xfrm flipH="1" rot="10800000">
              <a:off x="7230924" y="4269702"/>
              <a:ext cx="1062000" cy="585900"/>
            </a:xfrm>
            <a:prstGeom prst="straightConnector1">
              <a:avLst/>
            </a:prstGeom>
            <a:noFill/>
            <a:ln cap="flat" cmpd="sng" w="19050">
              <a:solidFill>
                <a:srgbClr val="F39FB3"/>
              </a:solidFill>
              <a:prstDash val="dash"/>
              <a:round/>
              <a:headEnd len="sm" w="sm" type="none"/>
              <a:tailEnd len="sm" w="sm" type="none"/>
            </a:ln>
          </p:spPr>
        </p:cxnSp>
      </p:grpSp>
      <p:cxnSp>
        <p:nvCxnSpPr>
          <p:cNvPr id="371" name="Google Shape;371;p42"/>
          <p:cNvCxnSpPr/>
          <p:nvPr/>
        </p:nvCxnSpPr>
        <p:spPr>
          <a:xfrm>
            <a:off x="1714500" y="4474845"/>
            <a:ext cx="423600" cy="0"/>
          </a:xfrm>
          <a:prstGeom prst="straightConnector1">
            <a:avLst/>
          </a:prstGeom>
          <a:noFill/>
          <a:ln cap="flat" cmpd="sng" w="19050">
            <a:solidFill>
              <a:srgbClr val="E6AD38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372" name="Google Shape;372;p42"/>
          <p:cNvCxnSpPr/>
          <p:nvPr/>
        </p:nvCxnSpPr>
        <p:spPr>
          <a:xfrm>
            <a:off x="1722120" y="4610068"/>
            <a:ext cx="423600" cy="0"/>
          </a:xfrm>
          <a:prstGeom prst="straightConnector1">
            <a:avLst/>
          </a:prstGeom>
          <a:noFill/>
          <a:ln cap="flat" cmpd="sng" w="19050">
            <a:solidFill>
              <a:srgbClr val="F39FB3"/>
            </a:solidFill>
            <a:prstDash val="dash"/>
            <a:round/>
            <a:headEnd len="sm" w="sm" type="none"/>
            <a:tailEnd len="sm" w="sm" type="none"/>
          </a:ln>
        </p:spPr>
      </p:cxnSp>
      <p:sp>
        <p:nvSpPr>
          <p:cNvPr id="373" name="Google Shape;373;p42"/>
          <p:cNvSpPr txBox="1"/>
          <p:nvPr/>
        </p:nvSpPr>
        <p:spPr>
          <a:xfrm>
            <a:off x="2206797" y="4379626"/>
            <a:ext cx="1656600" cy="1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-GB" sz="1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Primary peer connection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4" name="Google Shape;374;p42"/>
          <p:cNvSpPr txBox="1"/>
          <p:nvPr/>
        </p:nvSpPr>
        <p:spPr>
          <a:xfrm>
            <a:off x="2206797" y="4514850"/>
            <a:ext cx="1656600" cy="19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Backup peer connection</a:t>
            </a:r>
            <a:endParaRPr sz="10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5" name="Google Shape;375;p42"/>
          <p:cNvSpPr/>
          <p:nvPr/>
        </p:nvSpPr>
        <p:spPr>
          <a:xfrm>
            <a:off x="3961628" y="4475127"/>
            <a:ext cx="1272900" cy="150600"/>
          </a:xfrm>
          <a:prstGeom prst="roundRect">
            <a:avLst>
              <a:gd fmla="val 16667" name="adj"/>
            </a:avLst>
          </a:prstGeom>
          <a:solidFill>
            <a:srgbClr val="3B75A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Font typeface="Arial"/>
              <a:buNone/>
            </a:pPr>
            <a:r>
              <a:rPr b="0" i="0" lang="en-GB" sz="10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Caplin Component</a:t>
            </a:r>
            <a:endParaRPr b="0" i="0" sz="10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76" name="Google Shape;376;p42"/>
          <p:cNvSpPr/>
          <p:nvPr/>
        </p:nvSpPr>
        <p:spPr>
          <a:xfrm>
            <a:off x="5443066" y="4474845"/>
            <a:ext cx="1272900" cy="150600"/>
          </a:xfrm>
          <a:prstGeom prst="roundRect">
            <a:avLst>
              <a:gd fmla="val 16667" name="adj"/>
            </a:avLst>
          </a:prstGeom>
          <a:solidFill>
            <a:srgbClr val="3B8935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rPr>
              <a:t>BONY Component</a:t>
            </a:r>
            <a:endParaRPr sz="1000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FFAB40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4-3-pp-pres">
  <a:themeElements>
    <a:clrScheme name="Caplin 2012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EC6182"/>
      </a:accent1>
      <a:accent2>
        <a:srgbClr val="50B748"/>
      </a:accent2>
      <a:accent3>
        <a:srgbClr val="E8B13F"/>
      </a:accent3>
      <a:accent4>
        <a:srgbClr val="54B0CB"/>
      </a:accent4>
      <a:accent5>
        <a:srgbClr val="FF7231"/>
      </a:accent5>
      <a:accent6>
        <a:srgbClr val="818181"/>
      </a:accent6>
      <a:hlink>
        <a:srgbClr val="54B0CB"/>
      </a:hlink>
      <a:folHlink>
        <a:srgbClr val="54B0C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